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Caveat"/>
      <p:regular r:id="rId42"/>
      <p:bold r:id="rId43"/>
    </p:embeddedFont>
    <p:embeddedFont>
      <p:font typeface="Nunito"/>
      <p:regular r:id="rId44"/>
      <p:bold r:id="rId45"/>
      <p:italic r:id="rId46"/>
      <p:boldItalic r:id="rId47"/>
    </p:embeddedFont>
    <p:embeddedFont>
      <p:font typeface="Maven Pro"/>
      <p:regular r:id="rId48"/>
      <p:bold r:id="rId49"/>
    </p:embeddedFont>
    <p:embeddedFont>
      <p:font typeface="Spectral"/>
      <p:regular r:id="rId50"/>
      <p:bold r:id="rId51"/>
      <p:italic r:id="rId52"/>
      <p:boldItalic r:id="rId53"/>
    </p:embeddedFont>
    <p:embeddedFont>
      <p:font typeface="Old Standard TT"/>
      <p:regular r:id="rId54"/>
      <p:bold r:id="rId55"/>
      <p: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DF4CE3-E777-4580-9487-189119B11A27}">
  <a:tblStyle styleId="{B5DF4CE3-E777-4580-9487-189119B11A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Caveat-regular.fntdata"/><Relationship Id="rId41" Type="http://schemas.openxmlformats.org/officeDocument/2006/relationships/slide" Target="slides/slide35.xml"/><Relationship Id="rId44" Type="http://schemas.openxmlformats.org/officeDocument/2006/relationships/font" Target="fonts/Nunito-regular.fntdata"/><Relationship Id="rId43" Type="http://schemas.openxmlformats.org/officeDocument/2006/relationships/font" Target="fonts/Caveat-bold.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avenPro-regular.fntdata"/><Relationship Id="rId47" Type="http://schemas.openxmlformats.org/officeDocument/2006/relationships/font" Target="fonts/Nunito-boldItalic.fntdata"/><Relationship Id="rId49" Type="http://schemas.openxmlformats.org/officeDocument/2006/relationships/font" Target="fonts/Maven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pectral-bold.fntdata"/><Relationship Id="rId50" Type="http://schemas.openxmlformats.org/officeDocument/2006/relationships/font" Target="fonts/Spectral-regular.fntdata"/><Relationship Id="rId53" Type="http://schemas.openxmlformats.org/officeDocument/2006/relationships/font" Target="fonts/Spectral-boldItalic.fntdata"/><Relationship Id="rId52" Type="http://schemas.openxmlformats.org/officeDocument/2006/relationships/font" Target="fonts/Spectral-italic.fntdata"/><Relationship Id="rId11" Type="http://schemas.openxmlformats.org/officeDocument/2006/relationships/slide" Target="slides/slide5.xml"/><Relationship Id="rId55" Type="http://schemas.openxmlformats.org/officeDocument/2006/relationships/font" Target="fonts/OldStandardTT-bold.fntdata"/><Relationship Id="rId10" Type="http://schemas.openxmlformats.org/officeDocument/2006/relationships/slide" Target="slides/slide4.xml"/><Relationship Id="rId54" Type="http://schemas.openxmlformats.org/officeDocument/2006/relationships/font" Target="fonts/OldStandardTT-regular.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OldStandardT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895fbd77c1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895fbd77c1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895fbd77c1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895fbd77c1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895fbd77c1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895fbd77c1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895fbd77c1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895fbd77c1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ffcbe48a9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ffcbe48a9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ffcbe48a9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ffcbe48a9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ffcbe48a9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ffcbe48a9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ffcbe48a9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ffcbe48a9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ffcbe48a9a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ffcbe48a9a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ffcbe48a9a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ffcbe48a9a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ffcbe48a9a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ffcbe48a9a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895fbd77c1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895fbd77c1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fcbe48a9a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ffcbe48a9a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ffcbe48a9a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ffcbe48a9a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ffcbe48a9a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ffcbe48a9a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ffcbe48a9a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ffcbe48a9a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ffcbe48a9a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ffcbe48a9a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ffcbe48a9a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ffcbe48a9a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ffcbe48a9a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ffcbe48a9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ffcbe48a9a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ffcbe48a9a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95fbd77c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895fbd77c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ffcbe48a9a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ffcbe48a9a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ffcbe48a9a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ffcbe48a9a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ffcbe48a9a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ffcbe48a9a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ffcbe48a9a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ffcbe48a9a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ffcbe48a9a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ffcbe48a9a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ffcbe48a9a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ffcbe48a9a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895fbd77c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895fbd77c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895fbd77c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895fbd77c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895fbd77c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895fbd77c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895fbd77c1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895fbd77c1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895fbd77c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895fbd77c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895fbd77c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895fbd77c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73" name="Shape 27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274" name="Shape 27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Diseño personalizado_1">
    <p:spTree>
      <p:nvGrpSpPr>
        <p:cNvPr id="275" name="Shape 275"/>
        <p:cNvGrpSpPr/>
        <p:nvPr/>
      </p:nvGrpSpPr>
      <p:grpSpPr>
        <a:xfrm>
          <a:off x="0" y="0"/>
          <a:ext cx="0" cy="0"/>
          <a:chOff x="0" y="0"/>
          <a:chExt cx="0" cy="0"/>
        </a:xfrm>
      </p:grpSpPr>
      <p:sp>
        <p:nvSpPr>
          <p:cNvPr id="276" name="Google Shape;276;p15"/>
          <p:cNvSpPr txBox="1"/>
          <p:nvPr>
            <p:ph type="title"/>
          </p:nvPr>
        </p:nvSpPr>
        <p:spPr>
          <a:xfrm>
            <a:off x="456976" y="205388"/>
            <a:ext cx="8226900" cy="856800"/>
          </a:xfrm>
          <a:prstGeom prst="rect">
            <a:avLst/>
          </a:prstGeom>
          <a:noFill/>
          <a:ln>
            <a:noFill/>
          </a:ln>
        </p:spPr>
        <p:txBody>
          <a:bodyPr anchorCtr="0" anchor="ctr" bIns="17150" lIns="34300" spcFirstLastPara="1" rIns="34300" wrap="square" tIns="17150">
            <a:normAutofit/>
          </a:bodyPr>
          <a:lstStyle>
            <a:lvl1pPr lvl="0" rtl="0" algn="l">
              <a:lnSpc>
                <a:spcPct val="90000"/>
              </a:lnSpc>
              <a:spcBef>
                <a:spcPts val="0"/>
              </a:spcBef>
              <a:spcAft>
                <a:spcPts val="0"/>
              </a:spcAft>
              <a:buClr>
                <a:schemeClr val="dk1"/>
              </a:buClr>
              <a:buSzPts val="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7" name="Google Shape;277;p15"/>
          <p:cNvSpPr txBox="1"/>
          <p:nvPr>
            <p:ph idx="10" type="dt"/>
          </p:nvPr>
        </p:nvSpPr>
        <p:spPr>
          <a:xfrm>
            <a:off x="456976" y="4686104"/>
            <a:ext cx="2127900" cy="352800"/>
          </a:xfrm>
          <a:prstGeom prst="rect">
            <a:avLst/>
          </a:prstGeom>
          <a:noFill/>
          <a:ln>
            <a:noFill/>
          </a:ln>
        </p:spPr>
        <p:txBody>
          <a:bodyPr anchorCtr="0" anchor="ctr" bIns="17150" lIns="34300" spcFirstLastPara="1" rIns="34300" wrap="square" tIns="17150">
            <a:noAutofit/>
          </a:bodyPr>
          <a:lstStyle>
            <a:lvl1pPr lvl="0" rtl="0" algn="l">
              <a:spcBef>
                <a:spcPts val="0"/>
              </a:spcBef>
              <a:spcAft>
                <a:spcPts val="0"/>
              </a:spcAft>
              <a:buSzPts val="500"/>
              <a:buNone/>
              <a:defRPr sz="500"/>
            </a:lvl1pPr>
            <a:lvl2pPr lvl="1" rtl="0" algn="l">
              <a:spcBef>
                <a:spcPts val="0"/>
              </a:spcBef>
              <a:spcAft>
                <a:spcPts val="0"/>
              </a:spcAft>
              <a:buSzPts val="500"/>
              <a:buNone/>
              <a:defRPr sz="500"/>
            </a:lvl2pPr>
            <a:lvl3pPr lvl="2" rtl="0" algn="l">
              <a:spcBef>
                <a:spcPts val="0"/>
              </a:spcBef>
              <a:spcAft>
                <a:spcPts val="0"/>
              </a:spcAft>
              <a:buSzPts val="500"/>
              <a:buNone/>
              <a:defRPr sz="500"/>
            </a:lvl3pPr>
            <a:lvl4pPr lvl="3" rtl="0" algn="l">
              <a:spcBef>
                <a:spcPts val="0"/>
              </a:spcBef>
              <a:spcAft>
                <a:spcPts val="0"/>
              </a:spcAft>
              <a:buSzPts val="500"/>
              <a:buNone/>
              <a:defRPr sz="500"/>
            </a:lvl4pPr>
            <a:lvl5pPr lvl="4" rtl="0" algn="l">
              <a:spcBef>
                <a:spcPts val="0"/>
              </a:spcBef>
              <a:spcAft>
                <a:spcPts val="0"/>
              </a:spcAft>
              <a:buSzPts val="500"/>
              <a:buNone/>
              <a:defRPr sz="500"/>
            </a:lvl5pPr>
            <a:lvl6pPr lvl="5" rtl="0" algn="l">
              <a:spcBef>
                <a:spcPts val="0"/>
              </a:spcBef>
              <a:spcAft>
                <a:spcPts val="0"/>
              </a:spcAft>
              <a:buSzPts val="500"/>
              <a:buNone/>
              <a:defRPr sz="500"/>
            </a:lvl6pPr>
            <a:lvl7pPr lvl="6" rtl="0" algn="l">
              <a:spcBef>
                <a:spcPts val="0"/>
              </a:spcBef>
              <a:spcAft>
                <a:spcPts val="0"/>
              </a:spcAft>
              <a:buSzPts val="500"/>
              <a:buNone/>
              <a:defRPr sz="500"/>
            </a:lvl7pPr>
            <a:lvl8pPr lvl="7" rtl="0" algn="l">
              <a:spcBef>
                <a:spcPts val="0"/>
              </a:spcBef>
              <a:spcAft>
                <a:spcPts val="0"/>
              </a:spcAft>
              <a:buSzPts val="500"/>
              <a:buNone/>
              <a:defRPr sz="500"/>
            </a:lvl8pPr>
            <a:lvl9pPr lvl="8" rtl="0" algn="l">
              <a:spcBef>
                <a:spcPts val="0"/>
              </a:spcBef>
              <a:spcAft>
                <a:spcPts val="0"/>
              </a:spcAft>
              <a:buSzPts val="500"/>
              <a:buNone/>
              <a:defRPr sz="500"/>
            </a:lvl9pPr>
          </a:lstStyle>
          <a:p/>
        </p:txBody>
      </p:sp>
      <p:sp>
        <p:nvSpPr>
          <p:cNvPr id="278" name="Google Shape;278;p15"/>
          <p:cNvSpPr txBox="1"/>
          <p:nvPr>
            <p:ph idx="11" type="ftr"/>
          </p:nvPr>
        </p:nvSpPr>
        <p:spPr>
          <a:xfrm>
            <a:off x="3127149" y="4686104"/>
            <a:ext cx="2897100" cy="352800"/>
          </a:xfrm>
          <a:prstGeom prst="rect">
            <a:avLst/>
          </a:prstGeom>
          <a:noFill/>
          <a:ln>
            <a:noFill/>
          </a:ln>
        </p:spPr>
        <p:txBody>
          <a:bodyPr anchorCtr="0" anchor="ctr" bIns="17150" lIns="34300" spcFirstLastPara="1" rIns="34300" wrap="square" tIns="17150">
            <a:noAutofit/>
          </a:bodyPr>
          <a:lstStyle>
            <a:lvl1pPr lvl="0" rtl="0" algn="ctr">
              <a:spcBef>
                <a:spcPts val="0"/>
              </a:spcBef>
              <a:spcAft>
                <a:spcPts val="0"/>
              </a:spcAft>
              <a:buSzPts val="500"/>
              <a:buNone/>
              <a:defRPr sz="500"/>
            </a:lvl1pPr>
            <a:lvl2pPr lvl="1" rtl="0" algn="l">
              <a:spcBef>
                <a:spcPts val="0"/>
              </a:spcBef>
              <a:spcAft>
                <a:spcPts val="0"/>
              </a:spcAft>
              <a:buSzPts val="500"/>
              <a:buNone/>
              <a:defRPr sz="500"/>
            </a:lvl2pPr>
            <a:lvl3pPr lvl="2" rtl="0" algn="l">
              <a:spcBef>
                <a:spcPts val="0"/>
              </a:spcBef>
              <a:spcAft>
                <a:spcPts val="0"/>
              </a:spcAft>
              <a:buSzPts val="500"/>
              <a:buNone/>
              <a:defRPr sz="500"/>
            </a:lvl3pPr>
            <a:lvl4pPr lvl="3" rtl="0" algn="l">
              <a:spcBef>
                <a:spcPts val="0"/>
              </a:spcBef>
              <a:spcAft>
                <a:spcPts val="0"/>
              </a:spcAft>
              <a:buSzPts val="500"/>
              <a:buNone/>
              <a:defRPr sz="500"/>
            </a:lvl4pPr>
            <a:lvl5pPr lvl="4" rtl="0" algn="l">
              <a:spcBef>
                <a:spcPts val="0"/>
              </a:spcBef>
              <a:spcAft>
                <a:spcPts val="0"/>
              </a:spcAft>
              <a:buSzPts val="500"/>
              <a:buNone/>
              <a:defRPr sz="500"/>
            </a:lvl5pPr>
            <a:lvl6pPr lvl="5" rtl="0" algn="l">
              <a:spcBef>
                <a:spcPts val="0"/>
              </a:spcBef>
              <a:spcAft>
                <a:spcPts val="0"/>
              </a:spcAft>
              <a:buSzPts val="500"/>
              <a:buNone/>
              <a:defRPr sz="500"/>
            </a:lvl6pPr>
            <a:lvl7pPr lvl="6" rtl="0" algn="l">
              <a:spcBef>
                <a:spcPts val="0"/>
              </a:spcBef>
              <a:spcAft>
                <a:spcPts val="0"/>
              </a:spcAft>
              <a:buSzPts val="500"/>
              <a:buNone/>
              <a:defRPr sz="500"/>
            </a:lvl7pPr>
            <a:lvl8pPr lvl="7" rtl="0" algn="l">
              <a:spcBef>
                <a:spcPts val="0"/>
              </a:spcBef>
              <a:spcAft>
                <a:spcPts val="0"/>
              </a:spcAft>
              <a:buSzPts val="500"/>
              <a:buNone/>
              <a:defRPr sz="500"/>
            </a:lvl8pPr>
            <a:lvl9pPr lvl="8" rtl="0" algn="l">
              <a:spcBef>
                <a:spcPts val="0"/>
              </a:spcBef>
              <a:spcAft>
                <a:spcPts val="0"/>
              </a:spcAft>
              <a:buSzPts val="500"/>
              <a:buNone/>
              <a:defRPr sz="500"/>
            </a:lvl9pPr>
          </a:lstStyle>
          <a:p/>
        </p:txBody>
      </p:sp>
      <p:sp>
        <p:nvSpPr>
          <p:cNvPr id="279" name="Google Shape;279;p15"/>
          <p:cNvSpPr txBox="1"/>
          <p:nvPr>
            <p:ph idx="12" type="sldNum"/>
          </p:nvPr>
        </p:nvSpPr>
        <p:spPr>
          <a:xfrm>
            <a:off x="6555963" y="4686104"/>
            <a:ext cx="2127900" cy="352800"/>
          </a:xfrm>
          <a:prstGeom prst="rect">
            <a:avLst/>
          </a:prstGeom>
          <a:noFill/>
          <a:ln>
            <a:noFill/>
          </a:ln>
        </p:spPr>
        <p:txBody>
          <a:bodyPr anchorCtr="0" anchor="ctr" bIns="17150" lIns="34300" spcFirstLastPara="1" rIns="34300" wrap="square" tIns="17150">
            <a:normAutofit/>
          </a:bodyPr>
          <a:lstStyle>
            <a:lvl1pPr indent="0" lvl="0" marL="0" rtl="0" algn="r">
              <a:spcBef>
                <a:spcPts val="0"/>
              </a:spcBef>
              <a:buNone/>
              <a:defRPr b="0" i="0" sz="900" u="none" cap="none" strike="noStrike">
                <a:solidFill>
                  <a:srgbClr val="9C9C9C"/>
                </a:solidFill>
                <a:latin typeface="Calibri"/>
                <a:ea typeface="Calibri"/>
                <a:cs typeface="Calibri"/>
                <a:sym typeface="Calibri"/>
              </a:defRPr>
            </a:lvl1pPr>
            <a:lvl2pPr indent="0" lvl="1" marL="0" rtl="0" algn="r">
              <a:spcBef>
                <a:spcPts val="0"/>
              </a:spcBef>
              <a:buNone/>
              <a:defRPr b="0" i="0" sz="900" u="none" cap="none" strike="noStrike">
                <a:solidFill>
                  <a:srgbClr val="9C9C9C"/>
                </a:solidFill>
                <a:latin typeface="Calibri"/>
                <a:ea typeface="Calibri"/>
                <a:cs typeface="Calibri"/>
                <a:sym typeface="Calibri"/>
              </a:defRPr>
            </a:lvl2pPr>
            <a:lvl3pPr indent="0" lvl="2" marL="0" rtl="0" algn="r">
              <a:spcBef>
                <a:spcPts val="0"/>
              </a:spcBef>
              <a:buNone/>
              <a:defRPr b="0" i="0" sz="900" u="none" cap="none" strike="noStrike">
                <a:solidFill>
                  <a:srgbClr val="9C9C9C"/>
                </a:solidFill>
                <a:latin typeface="Calibri"/>
                <a:ea typeface="Calibri"/>
                <a:cs typeface="Calibri"/>
                <a:sym typeface="Calibri"/>
              </a:defRPr>
            </a:lvl3pPr>
            <a:lvl4pPr indent="0" lvl="3" marL="0" rtl="0" algn="r">
              <a:spcBef>
                <a:spcPts val="0"/>
              </a:spcBef>
              <a:buNone/>
              <a:defRPr b="0" i="0" sz="900" u="none" cap="none" strike="noStrike">
                <a:solidFill>
                  <a:srgbClr val="9C9C9C"/>
                </a:solidFill>
                <a:latin typeface="Calibri"/>
                <a:ea typeface="Calibri"/>
                <a:cs typeface="Calibri"/>
                <a:sym typeface="Calibri"/>
              </a:defRPr>
            </a:lvl4pPr>
            <a:lvl5pPr indent="0" lvl="4" marL="0" rtl="0" algn="r">
              <a:spcBef>
                <a:spcPts val="0"/>
              </a:spcBef>
              <a:buNone/>
              <a:defRPr b="0" i="0" sz="900" u="none" cap="none" strike="noStrike">
                <a:solidFill>
                  <a:srgbClr val="9C9C9C"/>
                </a:solidFill>
                <a:latin typeface="Calibri"/>
                <a:ea typeface="Calibri"/>
                <a:cs typeface="Calibri"/>
                <a:sym typeface="Calibri"/>
              </a:defRPr>
            </a:lvl5pPr>
            <a:lvl6pPr indent="0" lvl="5" marL="0" rtl="0" algn="r">
              <a:spcBef>
                <a:spcPts val="0"/>
              </a:spcBef>
              <a:buNone/>
              <a:defRPr b="0" i="0" sz="900" u="none" cap="none" strike="noStrike">
                <a:solidFill>
                  <a:srgbClr val="9C9C9C"/>
                </a:solidFill>
                <a:latin typeface="Calibri"/>
                <a:ea typeface="Calibri"/>
                <a:cs typeface="Calibri"/>
                <a:sym typeface="Calibri"/>
              </a:defRPr>
            </a:lvl6pPr>
            <a:lvl7pPr indent="0" lvl="6" marL="0" rtl="0" algn="r">
              <a:spcBef>
                <a:spcPts val="0"/>
              </a:spcBef>
              <a:buNone/>
              <a:defRPr b="0" i="0" sz="900" u="none" cap="none" strike="noStrike">
                <a:solidFill>
                  <a:srgbClr val="9C9C9C"/>
                </a:solidFill>
                <a:latin typeface="Calibri"/>
                <a:ea typeface="Calibri"/>
                <a:cs typeface="Calibri"/>
                <a:sym typeface="Calibri"/>
              </a:defRPr>
            </a:lvl7pPr>
            <a:lvl8pPr indent="0" lvl="7" marL="0" rtl="0" algn="r">
              <a:spcBef>
                <a:spcPts val="0"/>
              </a:spcBef>
              <a:buNone/>
              <a:defRPr b="0" i="0" sz="900" u="none" cap="none" strike="noStrike">
                <a:solidFill>
                  <a:srgbClr val="9C9C9C"/>
                </a:solidFill>
                <a:latin typeface="Calibri"/>
                <a:ea typeface="Calibri"/>
                <a:cs typeface="Calibri"/>
                <a:sym typeface="Calibri"/>
              </a:defRPr>
            </a:lvl8pPr>
            <a:lvl9pPr indent="0" lvl="8" marL="0" rtl="0" algn="r">
              <a:spcBef>
                <a:spcPts val="0"/>
              </a:spcBef>
              <a:buNone/>
              <a:defRPr b="0" i="0" sz="900" u="none" cap="none" strike="noStrike">
                <a:solidFill>
                  <a:srgbClr val="9C9C9C"/>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16"/>
          <p:cNvSpPr/>
          <p:nvPr/>
        </p:nvSpPr>
        <p:spPr>
          <a:xfrm>
            <a:off x="5689375" y="450200"/>
            <a:ext cx="3186300" cy="2327100"/>
          </a:xfrm>
          <a:prstGeom prst="rect">
            <a:avLst/>
          </a:prstGeom>
          <a:solidFill>
            <a:schemeClr val="lt1"/>
          </a:solidFill>
          <a:ln cap="flat" cmpd="sng" w="1143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chemeClr val="dk2"/>
                </a:solidFill>
                <a:latin typeface="Spectral"/>
                <a:ea typeface="Spectral"/>
                <a:cs typeface="Spectral"/>
                <a:sym typeface="Spectral"/>
              </a:rPr>
              <a:t>Used Car Pricing Engine</a:t>
            </a:r>
            <a:r>
              <a:rPr b="1" lang="en" sz="3800">
                <a:solidFill>
                  <a:schemeClr val="dk2"/>
                </a:solidFill>
                <a:latin typeface="Spectral"/>
                <a:ea typeface="Spectral"/>
                <a:cs typeface="Spectral"/>
                <a:sym typeface="Spectral"/>
              </a:rPr>
              <a:t> </a:t>
            </a:r>
            <a:endParaRPr>
              <a:solidFill>
                <a:schemeClr val="dk2"/>
              </a:solidFill>
              <a:latin typeface="Spectral"/>
              <a:ea typeface="Spectral"/>
              <a:cs typeface="Spectral"/>
              <a:sym typeface="Spectral"/>
            </a:endParaRPr>
          </a:p>
        </p:txBody>
      </p:sp>
      <p:sp>
        <p:nvSpPr>
          <p:cNvPr id="285" name="Google Shape;285;p16"/>
          <p:cNvSpPr/>
          <p:nvPr/>
        </p:nvSpPr>
        <p:spPr>
          <a:xfrm>
            <a:off x="5689375" y="2809900"/>
            <a:ext cx="495875" cy="1979100"/>
          </a:xfrm>
          <a:prstGeom prst="flowChartInputOutpu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86" name="Google Shape;286;p16"/>
          <p:cNvSpPr/>
          <p:nvPr/>
        </p:nvSpPr>
        <p:spPr>
          <a:xfrm rot="-327384">
            <a:off x="8286825" y="2809900"/>
            <a:ext cx="495875" cy="1979100"/>
          </a:xfrm>
          <a:prstGeom prst="flowChartInputOutpu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87" name="Google Shape;287;p16"/>
          <p:cNvSpPr txBox="1"/>
          <p:nvPr/>
        </p:nvSpPr>
        <p:spPr>
          <a:xfrm>
            <a:off x="6762052" y="3136100"/>
            <a:ext cx="855000" cy="6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Nunito"/>
                <a:ea typeface="Nunito"/>
                <a:cs typeface="Nunito"/>
                <a:sym typeface="Nunito"/>
              </a:rPr>
              <a:t>Group</a:t>
            </a:r>
            <a:endParaRPr b="1" sz="1600">
              <a:solidFill>
                <a:schemeClr val="dk2"/>
              </a:solidFill>
              <a:latin typeface="Nunito"/>
              <a:ea typeface="Nunito"/>
              <a:cs typeface="Nunito"/>
              <a:sym typeface="Nunito"/>
            </a:endParaRPr>
          </a:p>
          <a:p>
            <a:pPr indent="0" lvl="0" marL="0" rtl="0" algn="ctr">
              <a:spcBef>
                <a:spcPts val="0"/>
              </a:spcBef>
              <a:spcAft>
                <a:spcPts val="0"/>
              </a:spcAft>
              <a:buNone/>
            </a:pPr>
            <a:r>
              <a:rPr b="1" lang="en" sz="1600">
                <a:solidFill>
                  <a:schemeClr val="dk2"/>
                </a:solidFill>
                <a:latin typeface="Nunito"/>
                <a:ea typeface="Nunito"/>
                <a:cs typeface="Nunito"/>
                <a:sym typeface="Nunito"/>
              </a:rPr>
              <a:t>2</a:t>
            </a:r>
            <a:endParaRPr b="1" sz="1600">
              <a:solidFill>
                <a:schemeClr val="dk2"/>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sp>
        <p:nvSpPr>
          <p:cNvPr id="352" name="Google Shape;352;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Anomalies</a:t>
            </a:r>
            <a:r>
              <a:rPr lang="en"/>
              <a:t> Treated</a:t>
            </a:r>
            <a:endParaRPr/>
          </a:p>
        </p:txBody>
      </p:sp>
      <p:sp>
        <p:nvSpPr>
          <p:cNvPr id="353" name="Google Shape;353;p25"/>
          <p:cNvSpPr txBox="1"/>
          <p:nvPr/>
        </p:nvSpPr>
        <p:spPr>
          <a:xfrm>
            <a:off x="816675" y="1523900"/>
            <a:ext cx="4035600" cy="3397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Nunito"/>
              <a:buAutoNum type="arabicPeriod"/>
            </a:pPr>
            <a:r>
              <a:rPr lang="en" sz="1800">
                <a:solidFill>
                  <a:srgbClr val="000000"/>
                </a:solidFill>
                <a:latin typeface="Nunito"/>
                <a:ea typeface="Nunito"/>
                <a:cs typeface="Nunito"/>
                <a:sym typeface="Nunito"/>
              </a:rPr>
              <a:t>Turning Radius - </a:t>
            </a:r>
            <a:endParaRPr sz="1800">
              <a:solidFill>
                <a:srgbClr val="000000"/>
              </a:solidFill>
              <a:latin typeface="Nunito"/>
              <a:ea typeface="Nunito"/>
              <a:cs typeface="Nunito"/>
              <a:sym typeface="Nunito"/>
            </a:endParaRPr>
          </a:p>
          <a:p>
            <a:pPr indent="0" lvl="0" marL="457200" rtl="0" algn="l">
              <a:lnSpc>
                <a:spcPct val="115000"/>
              </a:lnSpc>
              <a:spcBef>
                <a:spcPts val="1200"/>
              </a:spcBef>
              <a:spcAft>
                <a:spcPts val="0"/>
              </a:spcAft>
              <a:buNone/>
            </a:pPr>
            <a:r>
              <a:rPr lang="en" sz="1800">
                <a:solidFill>
                  <a:srgbClr val="000000"/>
                </a:solidFill>
                <a:latin typeface="Nunito"/>
                <a:ea typeface="Nunito"/>
                <a:cs typeface="Nunito"/>
                <a:sym typeface="Nunito"/>
              </a:rPr>
              <a:t>Changed 6250 meters to    6.250 meters</a:t>
            </a:r>
            <a:endParaRPr sz="1800">
              <a:solidFill>
                <a:srgbClr val="000000"/>
              </a:solidFill>
              <a:latin typeface="Nunito"/>
              <a:ea typeface="Nunito"/>
              <a:cs typeface="Nunito"/>
              <a:sym typeface="Nunito"/>
            </a:endParaRPr>
          </a:p>
          <a:p>
            <a:pPr indent="-342900" lvl="0" marL="457200" rtl="0" algn="l">
              <a:lnSpc>
                <a:spcPct val="115000"/>
              </a:lnSpc>
              <a:spcBef>
                <a:spcPts val="1200"/>
              </a:spcBef>
              <a:spcAft>
                <a:spcPts val="0"/>
              </a:spcAft>
              <a:buClr>
                <a:srgbClr val="000000"/>
              </a:buClr>
              <a:buSzPts val="1800"/>
              <a:buFont typeface="Nunito"/>
              <a:buAutoNum type="arabicPeriod"/>
            </a:pPr>
            <a:r>
              <a:rPr lang="en" sz="1800">
                <a:solidFill>
                  <a:srgbClr val="000000"/>
                </a:solidFill>
                <a:latin typeface="Nunito"/>
                <a:ea typeface="Nunito"/>
                <a:cs typeface="Nunito"/>
                <a:sym typeface="Nunito"/>
              </a:rPr>
              <a:t>Listed price - </a:t>
            </a:r>
            <a:endParaRPr sz="1800">
              <a:solidFill>
                <a:srgbClr val="000000"/>
              </a:solidFill>
              <a:latin typeface="Nunito"/>
              <a:ea typeface="Nunito"/>
              <a:cs typeface="Nunito"/>
              <a:sym typeface="Nunito"/>
            </a:endParaRPr>
          </a:p>
          <a:p>
            <a:pPr indent="0" lvl="0" marL="457200" rtl="0" algn="l">
              <a:lnSpc>
                <a:spcPct val="115000"/>
              </a:lnSpc>
              <a:spcBef>
                <a:spcPts val="1200"/>
              </a:spcBef>
              <a:spcAft>
                <a:spcPts val="1200"/>
              </a:spcAft>
              <a:buNone/>
            </a:pPr>
            <a:r>
              <a:rPr lang="en" sz="1800">
                <a:solidFill>
                  <a:srgbClr val="000000"/>
                </a:solidFill>
                <a:latin typeface="Nunito"/>
                <a:ea typeface="Nunito"/>
                <a:cs typeface="Nunito"/>
                <a:sym typeface="Nunito"/>
              </a:rPr>
              <a:t>Changed 550000555.0 rupees to 550000.555 rupees</a:t>
            </a:r>
            <a:endParaRPr sz="1800">
              <a:solidFill>
                <a:srgbClr val="000000"/>
              </a:solidFill>
              <a:latin typeface="Nunito"/>
              <a:ea typeface="Nunito"/>
              <a:cs typeface="Nunito"/>
              <a:sym typeface="Nunito"/>
            </a:endParaRPr>
          </a:p>
        </p:txBody>
      </p:sp>
      <p:pic>
        <p:nvPicPr>
          <p:cNvPr id="354" name="Google Shape;354;p25"/>
          <p:cNvPicPr preferRelativeResize="0"/>
          <p:nvPr/>
        </p:nvPicPr>
        <p:blipFill>
          <a:blip r:embed="rId3">
            <a:alphaModFix/>
          </a:blip>
          <a:stretch>
            <a:fillRect/>
          </a:stretch>
        </p:blipFill>
        <p:spPr>
          <a:xfrm>
            <a:off x="5761888" y="598575"/>
            <a:ext cx="2386625" cy="2110350"/>
          </a:xfrm>
          <a:prstGeom prst="rect">
            <a:avLst/>
          </a:prstGeom>
          <a:noFill/>
          <a:ln>
            <a:noFill/>
          </a:ln>
        </p:spPr>
      </p:pic>
      <p:pic>
        <p:nvPicPr>
          <p:cNvPr id="355" name="Google Shape;355;p25"/>
          <p:cNvPicPr preferRelativeResize="0"/>
          <p:nvPr/>
        </p:nvPicPr>
        <p:blipFill>
          <a:blip r:embed="rId4">
            <a:alphaModFix/>
          </a:blip>
          <a:stretch>
            <a:fillRect/>
          </a:stretch>
        </p:blipFill>
        <p:spPr>
          <a:xfrm>
            <a:off x="5806175" y="2650225"/>
            <a:ext cx="2298060" cy="2115800"/>
          </a:xfrm>
          <a:prstGeom prst="rect">
            <a:avLst/>
          </a:prstGeom>
          <a:noFill/>
          <a:ln>
            <a:noFill/>
          </a:ln>
        </p:spPr>
      </p:pic>
      <p:sp>
        <p:nvSpPr>
          <p:cNvPr id="356" name="Google Shape;356;p25"/>
          <p:cNvSpPr/>
          <p:nvPr/>
        </p:nvSpPr>
        <p:spPr>
          <a:xfrm>
            <a:off x="6872900" y="791500"/>
            <a:ext cx="282000" cy="274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highlight>
                <a:schemeClr val="accent2"/>
              </a:highlight>
              <a:latin typeface="Nunito"/>
              <a:ea typeface="Nunito"/>
              <a:cs typeface="Nunito"/>
              <a:sym typeface="Nunito"/>
            </a:endParaRPr>
          </a:p>
        </p:txBody>
      </p:sp>
      <p:sp>
        <p:nvSpPr>
          <p:cNvPr id="357" name="Google Shape;357;p25"/>
          <p:cNvSpPr/>
          <p:nvPr/>
        </p:nvSpPr>
        <p:spPr>
          <a:xfrm>
            <a:off x="6872900" y="2846275"/>
            <a:ext cx="282000" cy="274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highlight>
                <a:schemeClr val="accent2"/>
              </a:highlight>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t>
            </a:r>
            <a:r>
              <a:rPr lang="en"/>
              <a:t>Inconsistencies</a:t>
            </a:r>
            <a:r>
              <a:rPr lang="en"/>
              <a:t> Resolved</a:t>
            </a:r>
            <a:endParaRPr/>
          </a:p>
        </p:txBody>
      </p:sp>
      <p:sp>
        <p:nvSpPr>
          <p:cNvPr id="363" name="Google Shape;363;p26"/>
          <p:cNvSpPr txBox="1"/>
          <p:nvPr/>
        </p:nvSpPr>
        <p:spPr>
          <a:xfrm>
            <a:off x="816675" y="1523900"/>
            <a:ext cx="4035600" cy="3397200"/>
          </a:xfrm>
          <a:prstGeom prst="rect">
            <a:avLst/>
          </a:prstGeom>
          <a:noFill/>
          <a:ln>
            <a:noFill/>
          </a:ln>
        </p:spPr>
        <p:txBody>
          <a:bodyPr anchorCtr="0" anchor="t" bIns="91425" lIns="91425" spcFirstLastPara="1" rIns="91425" wrap="square" tIns="91425">
            <a:normAutofit fontScale="92500"/>
          </a:bodyPr>
          <a:lstStyle/>
          <a:p>
            <a:pPr indent="-334327" lvl="0" marL="457200" rtl="0" algn="l">
              <a:lnSpc>
                <a:spcPct val="115000"/>
              </a:lnSpc>
              <a:spcBef>
                <a:spcPts val="0"/>
              </a:spcBef>
              <a:spcAft>
                <a:spcPts val="0"/>
              </a:spcAft>
              <a:buClr>
                <a:srgbClr val="000000"/>
              </a:buClr>
              <a:buSzPct val="100000"/>
              <a:buFont typeface="Nunito"/>
              <a:buAutoNum type="arabicPeriod"/>
            </a:pPr>
            <a:r>
              <a:rPr lang="en" sz="1800">
                <a:latin typeface="Nunito"/>
                <a:ea typeface="Nunito"/>
                <a:cs typeface="Nunito"/>
                <a:sym typeface="Nunito"/>
              </a:rPr>
              <a:t>Max Torque Delivered</a:t>
            </a:r>
            <a:r>
              <a:rPr lang="en" sz="1800">
                <a:solidFill>
                  <a:srgbClr val="000000"/>
                </a:solidFill>
                <a:latin typeface="Nunito"/>
                <a:ea typeface="Nunito"/>
                <a:cs typeface="Nunito"/>
                <a:sym typeface="Nunito"/>
              </a:rPr>
              <a:t> - </a:t>
            </a:r>
            <a:endParaRPr sz="1800">
              <a:solidFill>
                <a:srgbClr val="000000"/>
              </a:solidFill>
              <a:latin typeface="Nunito"/>
              <a:ea typeface="Nunito"/>
              <a:cs typeface="Nunito"/>
              <a:sym typeface="Nunito"/>
            </a:endParaRPr>
          </a:p>
          <a:p>
            <a:pPr indent="0" lvl="0" marL="457200" rtl="0" algn="l">
              <a:lnSpc>
                <a:spcPct val="115000"/>
              </a:lnSpc>
              <a:spcBef>
                <a:spcPts val="1200"/>
              </a:spcBef>
              <a:spcAft>
                <a:spcPts val="0"/>
              </a:spcAft>
              <a:buNone/>
            </a:pPr>
            <a:r>
              <a:rPr lang="en" sz="1800">
                <a:latin typeface="Nunito"/>
                <a:ea typeface="Nunito"/>
                <a:cs typeface="Nunito"/>
                <a:sym typeface="Nunito"/>
              </a:rPr>
              <a:t>Some values are represented in Kgm and others in Nm. Changed Kgm to Nm.</a:t>
            </a:r>
            <a:endParaRPr sz="1800">
              <a:latin typeface="Nunito"/>
              <a:ea typeface="Nunito"/>
              <a:cs typeface="Nunito"/>
              <a:sym typeface="Nunito"/>
            </a:endParaRPr>
          </a:p>
          <a:p>
            <a:pPr indent="0" lvl="0" marL="457200" rtl="0" algn="l">
              <a:lnSpc>
                <a:spcPct val="115000"/>
              </a:lnSpc>
              <a:spcBef>
                <a:spcPts val="1200"/>
              </a:spcBef>
              <a:spcAft>
                <a:spcPts val="0"/>
              </a:spcAft>
              <a:buNone/>
            </a:pPr>
            <a:r>
              <a:t/>
            </a:r>
            <a:endParaRPr sz="1800">
              <a:latin typeface="Nunito"/>
              <a:ea typeface="Nunito"/>
              <a:cs typeface="Nunito"/>
              <a:sym typeface="Nunito"/>
            </a:endParaRPr>
          </a:p>
          <a:p>
            <a:pPr indent="-334327" lvl="0" marL="457200" rtl="0" algn="l">
              <a:lnSpc>
                <a:spcPct val="115000"/>
              </a:lnSpc>
              <a:spcBef>
                <a:spcPts val="1200"/>
              </a:spcBef>
              <a:spcAft>
                <a:spcPts val="0"/>
              </a:spcAft>
              <a:buClr>
                <a:srgbClr val="000000"/>
              </a:buClr>
              <a:buSzPct val="100000"/>
              <a:buFont typeface="Nunito"/>
              <a:buAutoNum type="arabicPeriod"/>
            </a:pPr>
            <a:r>
              <a:rPr lang="en" sz="1800">
                <a:latin typeface="Nunito"/>
                <a:ea typeface="Nunito"/>
                <a:cs typeface="Nunito"/>
                <a:sym typeface="Nunito"/>
              </a:rPr>
              <a:t>Fuel-</a:t>
            </a:r>
            <a:endParaRPr sz="1800">
              <a:latin typeface="Nunito"/>
              <a:ea typeface="Nunito"/>
              <a:cs typeface="Nunito"/>
              <a:sym typeface="Nunito"/>
            </a:endParaRPr>
          </a:p>
          <a:p>
            <a:pPr indent="0" lvl="0" marL="457200" rtl="0" algn="l">
              <a:lnSpc>
                <a:spcPct val="115000"/>
              </a:lnSpc>
              <a:spcBef>
                <a:spcPts val="1200"/>
              </a:spcBef>
              <a:spcAft>
                <a:spcPts val="1200"/>
              </a:spcAft>
              <a:buNone/>
            </a:pPr>
            <a:r>
              <a:rPr lang="en" sz="1800">
                <a:latin typeface="Nunito"/>
                <a:ea typeface="Nunito"/>
                <a:cs typeface="Nunito"/>
                <a:sym typeface="Nunito"/>
              </a:rPr>
              <a:t>The cars having the engine ‘2ar-fxe petrol engine ’ were misclassified as electric instead of petrol. </a:t>
            </a:r>
            <a:endParaRPr sz="1800">
              <a:latin typeface="Nunito"/>
              <a:ea typeface="Nunito"/>
              <a:cs typeface="Nunito"/>
              <a:sym typeface="Nunito"/>
            </a:endParaRPr>
          </a:p>
        </p:txBody>
      </p:sp>
      <p:pic>
        <p:nvPicPr>
          <p:cNvPr id="364" name="Google Shape;364;p26"/>
          <p:cNvPicPr preferRelativeResize="0"/>
          <p:nvPr/>
        </p:nvPicPr>
        <p:blipFill>
          <a:blip r:embed="rId3">
            <a:alphaModFix/>
          </a:blip>
          <a:stretch>
            <a:fillRect/>
          </a:stretch>
        </p:blipFill>
        <p:spPr>
          <a:xfrm>
            <a:off x="4852275" y="2826563"/>
            <a:ext cx="3499475" cy="923925"/>
          </a:xfrm>
          <a:prstGeom prst="rect">
            <a:avLst/>
          </a:prstGeom>
          <a:noFill/>
          <a:ln>
            <a:noFill/>
          </a:ln>
        </p:spPr>
      </p:pic>
      <p:pic>
        <p:nvPicPr>
          <p:cNvPr id="365" name="Google Shape;365;p26"/>
          <p:cNvPicPr preferRelativeResize="0"/>
          <p:nvPr/>
        </p:nvPicPr>
        <p:blipFill>
          <a:blip r:embed="rId4">
            <a:alphaModFix/>
          </a:blip>
          <a:stretch>
            <a:fillRect/>
          </a:stretch>
        </p:blipFill>
        <p:spPr>
          <a:xfrm>
            <a:off x="4852275" y="3880186"/>
            <a:ext cx="4035600" cy="1123314"/>
          </a:xfrm>
          <a:prstGeom prst="rect">
            <a:avLst/>
          </a:prstGeom>
          <a:noFill/>
          <a:ln>
            <a:noFill/>
          </a:ln>
        </p:spPr>
      </p:pic>
      <p:sp>
        <p:nvSpPr>
          <p:cNvPr id="366" name="Google Shape;366;p26"/>
          <p:cNvSpPr/>
          <p:nvPr/>
        </p:nvSpPr>
        <p:spPr>
          <a:xfrm>
            <a:off x="5087150" y="3336200"/>
            <a:ext cx="234900" cy="414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67" name="Google Shape;367;p26"/>
          <p:cNvSpPr/>
          <p:nvPr/>
        </p:nvSpPr>
        <p:spPr>
          <a:xfrm>
            <a:off x="5580125" y="4921100"/>
            <a:ext cx="234900" cy="1449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368" name="Google Shape;368;p26"/>
          <p:cNvPicPr preferRelativeResize="0"/>
          <p:nvPr/>
        </p:nvPicPr>
        <p:blipFill>
          <a:blip r:embed="rId5">
            <a:alphaModFix/>
          </a:blip>
          <a:stretch>
            <a:fillRect/>
          </a:stretch>
        </p:blipFill>
        <p:spPr>
          <a:xfrm>
            <a:off x="4852275" y="1214350"/>
            <a:ext cx="2630750" cy="1482550"/>
          </a:xfrm>
          <a:prstGeom prst="rect">
            <a:avLst/>
          </a:prstGeom>
          <a:noFill/>
          <a:ln>
            <a:noFill/>
          </a:ln>
        </p:spPr>
      </p:pic>
      <p:sp>
        <p:nvSpPr>
          <p:cNvPr id="369" name="Google Shape;369;p26"/>
          <p:cNvSpPr/>
          <p:nvPr/>
        </p:nvSpPr>
        <p:spPr>
          <a:xfrm>
            <a:off x="6400275" y="2090150"/>
            <a:ext cx="939600" cy="93900"/>
          </a:xfrm>
          <a:prstGeom prst="right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70" name="Google Shape;370;p26"/>
          <p:cNvSpPr txBox="1"/>
          <p:nvPr/>
        </p:nvSpPr>
        <p:spPr>
          <a:xfrm>
            <a:off x="7340000" y="1782525"/>
            <a:ext cx="14562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Represented in Kgm</a:t>
            </a:r>
            <a:endParaRPr sz="1300">
              <a:solidFill>
                <a:schemeClr val="dk2"/>
              </a:solidFill>
              <a:latin typeface="Nunito"/>
              <a:ea typeface="Nunito"/>
              <a:cs typeface="Nunito"/>
              <a:sym typeface="Nunito"/>
            </a:endParaRPr>
          </a:p>
        </p:txBody>
      </p:sp>
      <p:sp>
        <p:nvSpPr>
          <p:cNvPr id="371" name="Google Shape;371;p26"/>
          <p:cNvSpPr/>
          <p:nvPr/>
        </p:nvSpPr>
        <p:spPr>
          <a:xfrm>
            <a:off x="5508850" y="2014700"/>
            <a:ext cx="891300" cy="2448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72" name="Google Shape;372;p26"/>
          <p:cNvSpPr/>
          <p:nvPr/>
        </p:nvSpPr>
        <p:spPr>
          <a:xfrm>
            <a:off x="5508850" y="2282600"/>
            <a:ext cx="891300" cy="4143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73" name="Google Shape;373;p26"/>
          <p:cNvSpPr/>
          <p:nvPr/>
        </p:nvSpPr>
        <p:spPr>
          <a:xfrm>
            <a:off x="6400275" y="2441725"/>
            <a:ext cx="939600" cy="939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74" name="Google Shape;374;p26"/>
          <p:cNvSpPr txBox="1"/>
          <p:nvPr/>
        </p:nvSpPr>
        <p:spPr>
          <a:xfrm>
            <a:off x="7340000" y="2304550"/>
            <a:ext cx="16248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Represented in Nm</a:t>
            </a:r>
            <a:endParaRPr sz="1300">
              <a:solidFill>
                <a:schemeClr val="dk2"/>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7"/>
          <p:cNvSpPr txBox="1"/>
          <p:nvPr>
            <p:ph type="title"/>
          </p:nvPr>
        </p:nvSpPr>
        <p:spPr>
          <a:xfrm>
            <a:off x="1303800" y="598575"/>
            <a:ext cx="4690200" cy="79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Missing Value Treatment</a:t>
            </a:r>
            <a:endParaRPr/>
          </a:p>
        </p:txBody>
      </p:sp>
      <p:sp>
        <p:nvSpPr>
          <p:cNvPr id="380" name="Google Shape;380;p27"/>
          <p:cNvSpPr txBox="1"/>
          <p:nvPr>
            <p:ph idx="1" type="body"/>
          </p:nvPr>
        </p:nvSpPr>
        <p:spPr>
          <a:xfrm>
            <a:off x="371875" y="1576125"/>
            <a:ext cx="4599900" cy="33324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Nearly </a:t>
            </a:r>
            <a:r>
              <a:rPr b="1" lang="en"/>
              <a:t>31 columns</a:t>
            </a:r>
            <a:r>
              <a:rPr lang="en"/>
              <a:t> had missing values.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Three columns (</a:t>
            </a:r>
            <a:r>
              <a:rPr b="1" lang="en"/>
              <a:t>Bore</a:t>
            </a:r>
            <a:r>
              <a:rPr lang="en"/>
              <a:t>, </a:t>
            </a:r>
            <a:r>
              <a:rPr b="1" lang="en"/>
              <a:t>Stroke </a:t>
            </a:r>
            <a:r>
              <a:rPr lang="en"/>
              <a:t>and </a:t>
            </a:r>
            <a:r>
              <a:rPr b="1" lang="en"/>
              <a:t>Ground Clearance Unladen</a:t>
            </a:r>
            <a:r>
              <a:rPr lang="en"/>
              <a:t>) with </a:t>
            </a:r>
            <a:r>
              <a:rPr b="1" lang="en"/>
              <a:t>more </a:t>
            </a:r>
            <a:r>
              <a:rPr lang="en"/>
              <a:t>than 60% null values were </a:t>
            </a:r>
            <a:r>
              <a:rPr b="1" lang="en"/>
              <a:t>excluded </a:t>
            </a:r>
            <a:r>
              <a:rPr lang="en"/>
              <a:t>from model building to prevent the risk of negatively </a:t>
            </a:r>
            <a:r>
              <a:rPr b="1" lang="en"/>
              <a:t>affecting model accuracy</a:t>
            </a:r>
            <a:r>
              <a:rPr lang="en"/>
              <a:t>.</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The missing values in the remaining  columns were imputed based on </a:t>
            </a:r>
            <a:r>
              <a:rPr b="1" lang="en"/>
              <a:t>fuel category </a:t>
            </a:r>
            <a:r>
              <a:rPr lang="en"/>
              <a:t>(Diesel/Petrol, CNG/LPG, Electric), </a:t>
            </a:r>
            <a:r>
              <a:rPr b="1" lang="en"/>
              <a:t>body type</a:t>
            </a:r>
            <a:r>
              <a:rPr lang="en"/>
              <a:t> (Hatchback, Sedan, SUV, etc.), and </a:t>
            </a:r>
            <a:r>
              <a:rPr b="1" lang="en"/>
              <a:t>model </a:t>
            </a:r>
            <a:r>
              <a:rPr lang="en"/>
              <a:t>(Tata, BMW, Maruti, Ford, etc.), ensuring a </a:t>
            </a:r>
            <a:r>
              <a:rPr b="1" lang="en"/>
              <a:t>logical </a:t>
            </a:r>
            <a:r>
              <a:rPr lang="en"/>
              <a:t>and accurate imputation process.</a:t>
            </a:r>
            <a:endParaRPr/>
          </a:p>
        </p:txBody>
      </p:sp>
      <p:pic>
        <p:nvPicPr>
          <p:cNvPr id="381" name="Google Shape;381;p27"/>
          <p:cNvPicPr preferRelativeResize="0"/>
          <p:nvPr/>
        </p:nvPicPr>
        <p:blipFill>
          <a:blip r:embed="rId3">
            <a:alphaModFix/>
          </a:blip>
          <a:stretch>
            <a:fillRect/>
          </a:stretch>
        </p:blipFill>
        <p:spPr>
          <a:xfrm>
            <a:off x="5047032" y="1483287"/>
            <a:ext cx="2010319" cy="3332400"/>
          </a:xfrm>
          <a:prstGeom prst="rect">
            <a:avLst/>
          </a:prstGeom>
          <a:noFill/>
          <a:ln>
            <a:noFill/>
          </a:ln>
        </p:spPr>
      </p:pic>
      <p:pic>
        <p:nvPicPr>
          <p:cNvPr id="382" name="Google Shape;382;p27"/>
          <p:cNvPicPr preferRelativeResize="0"/>
          <p:nvPr/>
        </p:nvPicPr>
        <p:blipFill>
          <a:blip r:embed="rId4">
            <a:alphaModFix/>
          </a:blip>
          <a:stretch>
            <a:fillRect/>
          </a:stretch>
        </p:blipFill>
        <p:spPr>
          <a:xfrm>
            <a:off x="7057338" y="1397513"/>
            <a:ext cx="1800225" cy="3590925"/>
          </a:xfrm>
          <a:prstGeom prst="rect">
            <a:avLst/>
          </a:prstGeom>
          <a:noFill/>
          <a:ln>
            <a:noFill/>
          </a:ln>
        </p:spPr>
      </p:pic>
      <p:sp>
        <p:nvSpPr>
          <p:cNvPr id="383" name="Google Shape;383;p27"/>
          <p:cNvSpPr txBox="1"/>
          <p:nvPr/>
        </p:nvSpPr>
        <p:spPr>
          <a:xfrm>
            <a:off x="5863375" y="1015650"/>
            <a:ext cx="2381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Imputed Columns</a:t>
            </a:r>
            <a:endParaRPr sz="1300">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
        <p:nvSpPr>
          <p:cNvPr id="389" name="Google Shape;389;p28"/>
          <p:cNvSpPr txBox="1"/>
          <p:nvPr/>
        </p:nvSpPr>
        <p:spPr>
          <a:xfrm>
            <a:off x="6276600" y="732925"/>
            <a:ext cx="2707800" cy="4197300"/>
          </a:xfrm>
          <a:prstGeom prst="rect">
            <a:avLst/>
          </a:prstGeom>
          <a:noFill/>
          <a:ln>
            <a:noFill/>
          </a:ln>
        </p:spPr>
        <p:txBody>
          <a:bodyPr anchorCtr="0" anchor="t" bIns="91425" lIns="91425" spcFirstLastPara="1" rIns="91425" wrap="square" tIns="91425">
            <a:normAutofit lnSpcReduction="20000"/>
          </a:bodyPr>
          <a:lstStyle/>
          <a:p>
            <a:pPr indent="0" lvl="0" marL="457200" rtl="0" algn="l">
              <a:lnSpc>
                <a:spcPct val="115000"/>
              </a:lnSpc>
              <a:spcBef>
                <a:spcPts val="0"/>
              </a:spcBef>
              <a:spcAft>
                <a:spcPts val="0"/>
              </a:spcAft>
              <a:buNone/>
            </a:pPr>
            <a:r>
              <a:rPr b="1" lang="en" sz="1800">
                <a:latin typeface="Nunito"/>
                <a:ea typeface="Nunito"/>
                <a:cs typeface="Nunito"/>
                <a:sym typeface="Nunito"/>
              </a:rPr>
              <a:t>Univariate Analysis</a:t>
            </a:r>
            <a:endParaRPr b="1" sz="1800">
              <a:latin typeface="Nunito"/>
              <a:ea typeface="Nunito"/>
              <a:cs typeface="Nunito"/>
              <a:sym typeface="Nunito"/>
            </a:endParaRPr>
          </a:p>
          <a:p>
            <a:pPr indent="-304800" lvl="0" marL="457200" rtl="0" algn="l">
              <a:lnSpc>
                <a:spcPct val="115000"/>
              </a:lnSpc>
              <a:spcBef>
                <a:spcPts val="1200"/>
              </a:spcBef>
              <a:spcAft>
                <a:spcPts val="0"/>
              </a:spcAft>
              <a:buSzPts val="1200"/>
              <a:buFont typeface="Nunito"/>
              <a:buChar char="●"/>
            </a:pPr>
            <a:r>
              <a:rPr b="1" lang="en" sz="1200">
                <a:latin typeface="Nunito"/>
                <a:ea typeface="Nunito"/>
                <a:cs typeface="Nunito"/>
                <a:sym typeface="Nunito"/>
              </a:rPr>
              <a:t>Km</a:t>
            </a:r>
            <a:r>
              <a:rPr lang="en" sz="1200">
                <a:latin typeface="Nunito"/>
                <a:ea typeface="Nunito"/>
                <a:cs typeface="Nunito"/>
                <a:sym typeface="Nunito"/>
              </a:rPr>
              <a:t>, </a:t>
            </a:r>
            <a:r>
              <a:rPr b="1" lang="en" sz="1200">
                <a:latin typeface="Nunito"/>
                <a:ea typeface="Nunito"/>
                <a:cs typeface="Nunito"/>
                <a:sym typeface="Nunito"/>
              </a:rPr>
              <a:t>listed price</a:t>
            </a:r>
            <a:r>
              <a:rPr lang="en" sz="1200">
                <a:latin typeface="Nunito"/>
                <a:ea typeface="Nunito"/>
                <a:cs typeface="Nunito"/>
                <a:sym typeface="Nunito"/>
              </a:rPr>
              <a:t>, and </a:t>
            </a:r>
            <a:r>
              <a:rPr b="1" lang="en" sz="1200">
                <a:latin typeface="Nunito"/>
                <a:ea typeface="Nunito"/>
                <a:cs typeface="Nunito"/>
                <a:sym typeface="Nunito"/>
              </a:rPr>
              <a:t>discount value</a:t>
            </a:r>
            <a:r>
              <a:rPr lang="en" sz="1200">
                <a:latin typeface="Nunito"/>
                <a:ea typeface="Nunito"/>
                <a:cs typeface="Nunito"/>
                <a:sym typeface="Nunito"/>
              </a:rPr>
              <a:t> show </a:t>
            </a:r>
            <a:r>
              <a:rPr b="1" lang="en" sz="1200">
                <a:latin typeface="Nunito"/>
                <a:ea typeface="Nunito"/>
                <a:cs typeface="Nunito"/>
                <a:sym typeface="Nunito"/>
              </a:rPr>
              <a:t>positive skewness</a:t>
            </a:r>
            <a:r>
              <a:rPr lang="en" sz="1200">
                <a:latin typeface="Nunito"/>
                <a:ea typeface="Nunito"/>
                <a:cs typeface="Nunito"/>
                <a:sym typeface="Nunito"/>
              </a:rPr>
              <a:t>, indicating that most values are concentrated on the lower end with a few high outliers. </a:t>
            </a:r>
            <a:endParaRPr sz="1200">
              <a:latin typeface="Nunito"/>
              <a:ea typeface="Nunito"/>
              <a:cs typeface="Nunito"/>
              <a:sym typeface="Nunito"/>
            </a:endParaRPr>
          </a:p>
          <a:p>
            <a:pPr indent="0" lvl="0" marL="457200" rtl="0" algn="l">
              <a:lnSpc>
                <a:spcPct val="115000"/>
              </a:lnSpc>
              <a:spcBef>
                <a:spcPts val="1200"/>
              </a:spcBef>
              <a:spcAft>
                <a:spcPts val="0"/>
              </a:spcAft>
              <a:buNone/>
            </a:pPr>
            <a:r>
              <a:t/>
            </a:r>
            <a:endParaRPr sz="1200">
              <a:latin typeface="Nunito"/>
              <a:ea typeface="Nunito"/>
              <a:cs typeface="Nunito"/>
              <a:sym typeface="Nunito"/>
            </a:endParaRPr>
          </a:p>
          <a:p>
            <a:pPr indent="-304800" lvl="0" marL="457200" rtl="0" algn="l">
              <a:lnSpc>
                <a:spcPct val="115000"/>
              </a:lnSpc>
              <a:spcBef>
                <a:spcPts val="1200"/>
              </a:spcBef>
              <a:spcAft>
                <a:spcPts val="0"/>
              </a:spcAft>
              <a:buSzPts val="1200"/>
              <a:buFont typeface="Nunito"/>
              <a:buChar char="●"/>
            </a:pPr>
            <a:r>
              <a:rPr lang="en" sz="1200">
                <a:latin typeface="Nunito"/>
                <a:ea typeface="Nunito"/>
                <a:cs typeface="Nunito"/>
                <a:sym typeface="Nunito"/>
              </a:rPr>
              <a:t>The distributions of </a:t>
            </a:r>
            <a:r>
              <a:rPr b="1" lang="en" sz="1200">
                <a:latin typeface="Nunito"/>
                <a:ea typeface="Nunito"/>
                <a:cs typeface="Nunito"/>
                <a:sym typeface="Nunito"/>
              </a:rPr>
              <a:t>length</a:t>
            </a:r>
            <a:r>
              <a:rPr lang="en" sz="1200">
                <a:latin typeface="Nunito"/>
                <a:ea typeface="Nunito"/>
                <a:cs typeface="Nunito"/>
                <a:sym typeface="Nunito"/>
              </a:rPr>
              <a:t>, </a:t>
            </a:r>
            <a:r>
              <a:rPr b="1" lang="en" sz="1200">
                <a:latin typeface="Nunito"/>
                <a:ea typeface="Nunito"/>
                <a:cs typeface="Nunito"/>
                <a:sym typeface="Nunito"/>
              </a:rPr>
              <a:t>width</a:t>
            </a:r>
            <a:r>
              <a:rPr lang="en" sz="1200">
                <a:latin typeface="Nunito"/>
                <a:ea typeface="Nunito"/>
                <a:cs typeface="Nunito"/>
                <a:sym typeface="Nunito"/>
              </a:rPr>
              <a:t>, </a:t>
            </a:r>
            <a:r>
              <a:rPr b="1" lang="en" sz="1200">
                <a:latin typeface="Nunito"/>
                <a:ea typeface="Nunito"/>
                <a:cs typeface="Nunito"/>
                <a:sym typeface="Nunito"/>
              </a:rPr>
              <a:t>height</a:t>
            </a:r>
            <a:r>
              <a:rPr lang="en" sz="1200">
                <a:latin typeface="Nunito"/>
                <a:ea typeface="Nunito"/>
                <a:cs typeface="Nunito"/>
                <a:sym typeface="Nunito"/>
              </a:rPr>
              <a:t>, </a:t>
            </a:r>
            <a:r>
              <a:rPr b="1" lang="en" sz="1200">
                <a:latin typeface="Nunito"/>
                <a:ea typeface="Nunito"/>
                <a:cs typeface="Nunito"/>
                <a:sym typeface="Nunito"/>
              </a:rPr>
              <a:t>front </a:t>
            </a:r>
            <a:r>
              <a:rPr lang="en" sz="1200">
                <a:latin typeface="Nunito"/>
                <a:ea typeface="Nunito"/>
                <a:cs typeface="Nunito"/>
                <a:sym typeface="Nunito"/>
              </a:rPr>
              <a:t>and </a:t>
            </a:r>
            <a:r>
              <a:rPr b="1" lang="en" sz="1200">
                <a:latin typeface="Nunito"/>
                <a:ea typeface="Nunito"/>
                <a:cs typeface="Nunito"/>
                <a:sym typeface="Nunito"/>
              </a:rPr>
              <a:t>rear tread</a:t>
            </a:r>
            <a:r>
              <a:rPr lang="en" sz="1200">
                <a:latin typeface="Nunito"/>
                <a:ea typeface="Nunito"/>
                <a:cs typeface="Nunito"/>
                <a:sym typeface="Nunito"/>
              </a:rPr>
              <a:t> display </a:t>
            </a:r>
            <a:r>
              <a:rPr b="1" lang="en" sz="1200">
                <a:latin typeface="Nunito"/>
                <a:ea typeface="Nunito"/>
                <a:cs typeface="Nunito"/>
                <a:sym typeface="Nunito"/>
              </a:rPr>
              <a:t>distinct peaks</a:t>
            </a:r>
            <a:r>
              <a:rPr lang="en" sz="1200">
                <a:latin typeface="Nunito"/>
                <a:ea typeface="Nunito"/>
                <a:cs typeface="Nunito"/>
                <a:sym typeface="Nunito"/>
              </a:rPr>
              <a:t>, suggesting grouping within the data. </a:t>
            </a:r>
            <a:endParaRPr sz="1200">
              <a:latin typeface="Nunito"/>
              <a:ea typeface="Nunito"/>
              <a:cs typeface="Nunito"/>
              <a:sym typeface="Nunito"/>
            </a:endParaRPr>
          </a:p>
          <a:p>
            <a:pPr indent="0" lvl="0" marL="457200" rtl="0" algn="l">
              <a:lnSpc>
                <a:spcPct val="115000"/>
              </a:lnSpc>
              <a:spcBef>
                <a:spcPts val="1200"/>
              </a:spcBef>
              <a:spcAft>
                <a:spcPts val="0"/>
              </a:spcAft>
              <a:buNone/>
            </a:pPr>
            <a:r>
              <a:t/>
            </a:r>
            <a:endParaRPr sz="1200">
              <a:latin typeface="Nunito"/>
              <a:ea typeface="Nunito"/>
              <a:cs typeface="Nunito"/>
              <a:sym typeface="Nunito"/>
            </a:endParaRPr>
          </a:p>
          <a:p>
            <a:pPr indent="-304800" lvl="0" marL="457200" rtl="0" algn="l">
              <a:lnSpc>
                <a:spcPct val="115000"/>
              </a:lnSpc>
              <a:spcBef>
                <a:spcPts val="1200"/>
              </a:spcBef>
              <a:spcAft>
                <a:spcPts val="0"/>
              </a:spcAft>
              <a:buSzPts val="1200"/>
              <a:buFont typeface="Nunito"/>
              <a:buChar char="●"/>
            </a:pPr>
            <a:r>
              <a:rPr lang="en" sz="1200">
                <a:latin typeface="Nunito"/>
                <a:ea typeface="Nunito"/>
                <a:cs typeface="Nunito"/>
                <a:sym typeface="Nunito"/>
              </a:rPr>
              <a:t>The wheelbase for most cars falls between 2400 mm and 2700 mm.</a:t>
            </a:r>
            <a:endParaRPr sz="1200">
              <a:latin typeface="Nunito"/>
              <a:ea typeface="Nunito"/>
              <a:cs typeface="Nunito"/>
              <a:sym typeface="Nunito"/>
            </a:endParaRPr>
          </a:p>
        </p:txBody>
      </p:sp>
      <p:pic>
        <p:nvPicPr>
          <p:cNvPr id="390" name="Google Shape;390;p28"/>
          <p:cNvPicPr preferRelativeResize="0"/>
          <p:nvPr/>
        </p:nvPicPr>
        <p:blipFill>
          <a:blip r:embed="rId3">
            <a:alphaModFix/>
          </a:blip>
          <a:stretch>
            <a:fillRect/>
          </a:stretch>
        </p:blipFill>
        <p:spPr>
          <a:xfrm>
            <a:off x="412900" y="1726165"/>
            <a:ext cx="5921850" cy="2726425"/>
          </a:xfrm>
          <a:prstGeom prst="rect">
            <a:avLst/>
          </a:prstGeom>
          <a:noFill/>
          <a:ln>
            <a:noFill/>
          </a:ln>
        </p:spPr>
      </p:pic>
      <p:sp>
        <p:nvSpPr>
          <p:cNvPr id="391" name="Google Shape;391;p28"/>
          <p:cNvSpPr/>
          <p:nvPr/>
        </p:nvSpPr>
        <p:spPr>
          <a:xfrm>
            <a:off x="2835625" y="1726175"/>
            <a:ext cx="1076400" cy="1344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
        <p:nvSpPr>
          <p:cNvPr id="397" name="Google Shape;397;p29"/>
          <p:cNvSpPr txBox="1"/>
          <p:nvPr/>
        </p:nvSpPr>
        <p:spPr>
          <a:xfrm>
            <a:off x="6276600" y="732925"/>
            <a:ext cx="2707800" cy="3436200"/>
          </a:xfrm>
          <a:prstGeom prst="rect">
            <a:avLst/>
          </a:prstGeom>
          <a:noFill/>
          <a:ln>
            <a:noFill/>
          </a:ln>
        </p:spPr>
        <p:txBody>
          <a:bodyPr anchorCtr="0" anchor="t" bIns="91425" lIns="91425" spcFirstLastPara="1" rIns="91425" wrap="square" tIns="91425">
            <a:normAutofit fontScale="92500" lnSpcReduction="10000"/>
          </a:bodyPr>
          <a:lstStyle/>
          <a:p>
            <a:pPr indent="0" lvl="0" marL="457200" rtl="0" algn="l">
              <a:lnSpc>
                <a:spcPct val="115000"/>
              </a:lnSpc>
              <a:spcBef>
                <a:spcPts val="0"/>
              </a:spcBef>
              <a:spcAft>
                <a:spcPts val="0"/>
              </a:spcAft>
              <a:buNone/>
            </a:pPr>
            <a:r>
              <a:rPr b="1" lang="en" sz="1800">
                <a:latin typeface="Nunito"/>
                <a:ea typeface="Nunito"/>
                <a:cs typeface="Nunito"/>
                <a:sym typeface="Nunito"/>
              </a:rPr>
              <a:t>Univariate Analysis</a:t>
            </a:r>
            <a:endParaRPr b="1" sz="1800">
              <a:latin typeface="Nunito"/>
              <a:ea typeface="Nunito"/>
              <a:cs typeface="Nunito"/>
              <a:sym typeface="Nunito"/>
            </a:endParaRPr>
          </a:p>
          <a:p>
            <a:pPr indent="-299085" lvl="0" marL="457200" rtl="0" algn="l">
              <a:lnSpc>
                <a:spcPct val="115000"/>
              </a:lnSpc>
              <a:spcBef>
                <a:spcPts val="1200"/>
              </a:spcBef>
              <a:spcAft>
                <a:spcPts val="0"/>
              </a:spcAft>
              <a:buSzPct val="100000"/>
              <a:buFont typeface="Nunito"/>
              <a:buChar char="●"/>
            </a:pPr>
            <a:r>
              <a:rPr b="1" lang="en" sz="1200">
                <a:latin typeface="Nunito"/>
                <a:ea typeface="Nunito"/>
                <a:cs typeface="Nunito"/>
                <a:sym typeface="Nunito"/>
              </a:rPr>
              <a:t>Turning Radius, Max Power Delivered, Max Torque Delivered, Compression Ratio, Cargo Volume - </a:t>
            </a:r>
            <a:r>
              <a:rPr lang="en" sz="1200">
                <a:latin typeface="Nunito"/>
                <a:ea typeface="Nunito"/>
                <a:cs typeface="Nunito"/>
                <a:sym typeface="Nunito"/>
              </a:rPr>
              <a:t>Positively Skewed.</a:t>
            </a:r>
            <a:endParaRPr sz="1200">
              <a:latin typeface="Nunito"/>
              <a:ea typeface="Nunito"/>
              <a:cs typeface="Nunito"/>
              <a:sym typeface="Nunito"/>
            </a:endParaRPr>
          </a:p>
          <a:p>
            <a:pPr indent="0" lvl="0" marL="457200" rtl="0" algn="l">
              <a:lnSpc>
                <a:spcPct val="115000"/>
              </a:lnSpc>
              <a:spcBef>
                <a:spcPts val="1200"/>
              </a:spcBef>
              <a:spcAft>
                <a:spcPts val="0"/>
              </a:spcAft>
              <a:buNone/>
            </a:pPr>
            <a:r>
              <a:t/>
            </a:r>
            <a:endParaRPr sz="1200">
              <a:latin typeface="Nunito"/>
              <a:ea typeface="Nunito"/>
              <a:cs typeface="Nunito"/>
              <a:sym typeface="Nunito"/>
            </a:endParaRPr>
          </a:p>
          <a:p>
            <a:pPr indent="-299085" lvl="0" marL="457200" rtl="0" algn="l">
              <a:lnSpc>
                <a:spcPct val="115000"/>
              </a:lnSpc>
              <a:spcBef>
                <a:spcPts val="1200"/>
              </a:spcBef>
              <a:spcAft>
                <a:spcPts val="0"/>
              </a:spcAft>
              <a:buSzPct val="100000"/>
              <a:buFont typeface="Nunito"/>
              <a:buChar char="●"/>
            </a:pPr>
            <a:r>
              <a:rPr b="1" lang="en" sz="1200">
                <a:latin typeface="Nunito"/>
                <a:ea typeface="Nunito"/>
                <a:cs typeface="Nunito"/>
                <a:sym typeface="Nunito"/>
              </a:rPr>
              <a:t>Kerb Weight</a:t>
            </a:r>
            <a:r>
              <a:rPr lang="en" sz="1200">
                <a:latin typeface="Nunito"/>
                <a:ea typeface="Nunito"/>
                <a:cs typeface="Nunito"/>
                <a:sym typeface="Nunito"/>
              </a:rPr>
              <a:t>, </a:t>
            </a:r>
            <a:r>
              <a:rPr b="1" lang="en" sz="1200">
                <a:latin typeface="Nunito"/>
                <a:ea typeface="Nunito"/>
                <a:cs typeface="Nunito"/>
                <a:sym typeface="Nunito"/>
              </a:rPr>
              <a:t>Max Power At,</a:t>
            </a:r>
            <a:r>
              <a:rPr lang="en" sz="1200">
                <a:latin typeface="Nunito"/>
                <a:ea typeface="Nunito"/>
                <a:cs typeface="Nunito"/>
                <a:sym typeface="Nunito"/>
              </a:rPr>
              <a:t> </a:t>
            </a:r>
            <a:r>
              <a:rPr b="1" lang="en" sz="1200">
                <a:latin typeface="Nunito"/>
                <a:ea typeface="Nunito"/>
                <a:cs typeface="Nunito"/>
                <a:sym typeface="Nunito"/>
              </a:rPr>
              <a:t>Max Torque At </a:t>
            </a:r>
            <a:r>
              <a:rPr lang="en" sz="1200">
                <a:latin typeface="Nunito"/>
                <a:ea typeface="Nunito"/>
                <a:cs typeface="Nunito"/>
                <a:sym typeface="Nunito"/>
              </a:rPr>
              <a:t>- Show distinct groups.</a:t>
            </a:r>
            <a:endParaRPr sz="1200">
              <a:latin typeface="Nunito"/>
              <a:ea typeface="Nunito"/>
              <a:cs typeface="Nunito"/>
              <a:sym typeface="Nunito"/>
            </a:endParaRPr>
          </a:p>
          <a:p>
            <a:pPr indent="0" lvl="0" marL="457200" rtl="0" algn="l">
              <a:lnSpc>
                <a:spcPct val="115000"/>
              </a:lnSpc>
              <a:spcBef>
                <a:spcPts val="1200"/>
              </a:spcBef>
              <a:spcAft>
                <a:spcPts val="0"/>
              </a:spcAft>
              <a:buNone/>
            </a:pPr>
            <a:r>
              <a:t/>
            </a:r>
            <a:endParaRPr sz="1200">
              <a:latin typeface="Nunito"/>
              <a:ea typeface="Nunito"/>
              <a:cs typeface="Nunito"/>
              <a:sym typeface="Nunito"/>
            </a:endParaRPr>
          </a:p>
          <a:p>
            <a:pPr indent="-299085" lvl="0" marL="457200" rtl="0" algn="l">
              <a:lnSpc>
                <a:spcPct val="115000"/>
              </a:lnSpc>
              <a:spcBef>
                <a:spcPts val="1200"/>
              </a:spcBef>
              <a:spcAft>
                <a:spcPts val="0"/>
              </a:spcAft>
              <a:buSzPct val="100000"/>
              <a:buFont typeface="Nunito"/>
              <a:buChar char="●"/>
            </a:pPr>
            <a:r>
              <a:rPr b="1" lang="en" sz="1200">
                <a:latin typeface="Nunito"/>
                <a:ea typeface="Nunito"/>
                <a:cs typeface="Nunito"/>
                <a:sym typeface="Nunito"/>
              </a:rPr>
              <a:t>Acceleration </a:t>
            </a:r>
            <a:r>
              <a:rPr lang="en" sz="1200">
                <a:latin typeface="Nunito"/>
                <a:ea typeface="Nunito"/>
                <a:cs typeface="Nunito"/>
                <a:sym typeface="Nunito"/>
              </a:rPr>
              <a:t>and </a:t>
            </a:r>
            <a:r>
              <a:rPr b="1" lang="en" sz="1200">
                <a:latin typeface="Nunito"/>
                <a:ea typeface="Nunito"/>
                <a:cs typeface="Nunito"/>
                <a:sym typeface="Nunito"/>
              </a:rPr>
              <a:t>Top Speed</a:t>
            </a:r>
            <a:r>
              <a:rPr lang="en" sz="1200">
                <a:latin typeface="Nunito"/>
                <a:ea typeface="Nunito"/>
                <a:cs typeface="Nunito"/>
                <a:sym typeface="Nunito"/>
              </a:rPr>
              <a:t> - moderately positively skewed.</a:t>
            </a:r>
            <a:endParaRPr sz="1200">
              <a:latin typeface="Nunito"/>
              <a:ea typeface="Nunito"/>
              <a:cs typeface="Nunito"/>
              <a:sym typeface="Nunito"/>
            </a:endParaRPr>
          </a:p>
        </p:txBody>
      </p:sp>
      <p:pic>
        <p:nvPicPr>
          <p:cNvPr id="398" name="Google Shape;398;p29"/>
          <p:cNvPicPr preferRelativeResize="0"/>
          <p:nvPr/>
        </p:nvPicPr>
        <p:blipFill>
          <a:blip r:embed="rId3">
            <a:alphaModFix/>
          </a:blip>
          <a:stretch>
            <a:fillRect/>
          </a:stretch>
        </p:blipFill>
        <p:spPr>
          <a:xfrm>
            <a:off x="282650" y="1793550"/>
            <a:ext cx="5993951" cy="272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2" name="Shape 402"/>
        <p:cNvGrpSpPr/>
        <p:nvPr/>
      </p:nvGrpSpPr>
      <p:grpSpPr>
        <a:xfrm>
          <a:off x="0" y="0"/>
          <a:ext cx="0" cy="0"/>
          <a:chOff x="0" y="0"/>
          <a:chExt cx="0" cy="0"/>
        </a:xfrm>
      </p:grpSpPr>
      <p:sp>
        <p:nvSpPr>
          <p:cNvPr id="403" name="Google Shape;403;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
        <p:nvSpPr>
          <p:cNvPr id="404" name="Google Shape;404;p30"/>
          <p:cNvSpPr txBox="1"/>
          <p:nvPr/>
        </p:nvSpPr>
        <p:spPr>
          <a:xfrm>
            <a:off x="6393400" y="656800"/>
            <a:ext cx="2569200" cy="4632300"/>
          </a:xfrm>
          <a:prstGeom prst="rect">
            <a:avLst/>
          </a:prstGeom>
          <a:noFill/>
          <a:ln>
            <a:noFill/>
          </a:ln>
        </p:spPr>
        <p:txBody>
          <a:bodyPr anchorCtr="0" anchor="t" bIns="91425" lIns="91425" spcFirstLastPara="1" rIns="91425" wrap="square" tIns="91425">
            <a:normAutofit fontScale="32500"/>
          </a:bodyPr>
          <a:lstStyle/>
          <a:p>
            <a:pPr indent="0" lvl="0" marL="457200" rtl="0" algn="l">
              <a:lnSpc>
                <a:spcPct val="115000"/>
              </a:lnSpc>
              <a:spcBef>
                <a:spcPts val="0"/>
              </a:spcBef>
              <a:spcAft>
                <a:spcPts val="0"/>
              </a:spcAft>
              <a:buNone/>
            </a:pPr>
            <a:r>
              <a:rPr b="1" lang="en" sz="3260">
                <a:latin typeface="Nunito"/>
                <a:ea typeface="Nunito"/>
                <a:cs typeface="Nunito"/>
                <a:sym typeface="Nunito"/>
              </a:rPr>
              <a:t>Univariate Analysis</a:t>
            </a:r>
            <a:endParaRPr b="1" sz="3260">
              <a:latin typeface="Nunito"/>
              <a:ea typeface="Nunito"/>
              <a:cs typeface="Nunito"/>
              <a:sym typeface="Nunito"/>
            </a:endParaRPr>
          </a:p>
          <a:p>
            <a:pPr indent="-300831" lvl="0" marL="457200" rtl="0" algn="l">
              <a:lnSpc>
                <a:spcPct val="115000"/>
              </a:lnSpc>
              <a:spcBef>
                <a:spcPts val="1200"/>
              </a:spcBef>
              <a:spcAft>
                <a:spcPts val="0"/>
              </a:spcAft>
              <a:buSzPct val="100000"/>
              <a:buFont typeface="Nunito"/>
              <a:buChar char="●"/>
            </a:pPr>
            <a:r>
              <a:rPr lang="en" sz="3500">
                <a:latin typeface="Nunito"/>
                <a:ea typeface="Nunito"/>
                <a:cs typeface="Nunito"/>
                <a:sym typeface="Nunito"/>
              </a:rPr>
              <a:t>Most available cars are </a:t>
            </a:r>
            <a:r>
              <a:rPr b="1" lang="en" sz="3500">
                <a:latin typeface="Nunito"/>
                <a:ea typeface="Nunito"/>
                <a:cs typeface="Nunito"/>
                <a:sym typeface="Nunito"/>
              </a:rPr>
              <a:t>2017 manufactured</a:t>
            </a:r>
            <a:r>
              <a:rPr lang="en" sz="3500">
                <a:latin typeface="Nunito"/>
                <a:ea typeface="Nunito"/>
                <a:cs typeface="Nunito"/>
                <a:sym typeface="Nunito"/>
              </a:rPr>
              <a:t>.</a:t>
            </a:r>
            <a:endParaRPr sz="3500">
              <a:latin typeface="Nunito"/>
              <a:ea typeface="Nunito"/>
              <a:cs typeface="Nunito"/>
              <a:sym typeface="Nunito"/>
            </a:endParaRPr>
          </a:p>
          <a:p>
            <a:pPr indent="-300831" lvl="0" marL="457200" rtl="0" algn="l">
              <a:lnSpc>
                <a:spcPct val="115000"/>
              </a:lnSpc>
              <a:spcBef>
                <a:spcPts val="0"/>
              </a:spcBef>
              <a:spcAft>
                <a:spcPts val="0"/>
              </a:spcAft>
              <a:buSzPct val="100000"/>
              <a:buFont typeface="Nunito"/>
              <a:buChar char="●"/>
            </a:pPr>
            <a:r>
              <a:rPr lang="en" sz="3500">
                <a:latin typeface="Nunito"/>
                <a:ea typeface="Nunito"/>
                <a:cs typeface="Nunito"/>
                <a:sym typeface="Nunito"/>
              </a:rPr>
              <a:t>Most preferred car </a:t>
            </a:r>
            <a:r>
              <a:rPr b="1" lang="en" sz="3500">
                <a:latin typeface="Nunito"/>
                <a:ea typeface="Nunito"/>
                <a:cs typeface="Nunito"/>
                <a:sym typeface="Nunito"/>
              </a:rPr>
              <a:t>company </a:t>
            </a:r>
            <a:r>
              <a:rPr lang="en" sz="3500">
                <a:latin typeface="Nunito"/>
                <a:ea typeface="Nunito"/>
                <a:cs typeface="Nunito"/>
                <a:sym typeface="Nunito"/>
              </a:rPr>
              <a:t>is </a:t>
            </a:r>
            <a:r>
              <a:rPr b="1" lang="en" sz="3500">
                <a:latin typeface="Nunito"/>
                <a:ea typeface="Nunito"/>
                <a:cs typeface="Nunito"/>
                <a:sym typeface="Nunito"/>
              </a:rPr>
              <a:t>Maruti</a:t>
            </a:r>
            <a:r>
              <a:rPr lang="en" sz="3500">
                <a:latin typeface="Nunito"/>
                <a:ea typeface="Nunito"/>
                <a:cs typeface="Nunito"/>
                <a:sym typeface="Nunito"/>
              </a:rPr>
              <a:t>. </a:t>
            </a:r>
            <a:endParaRPr sz="3500">
              <a:latin typeface="Nunito"/>
              <a:ea typeface="Nunito"/>
              <a:cs typeface="Nunito"/>
              <a:sym typeface="Nunito"/>
            </a:endParaRPr>
          </a:p>
          <a:p>
            <a:pPr indent="-300831" lvl="0" marL="457200" rtl="0" algn="l">
              <a:lnSpc>
                <a:spcPct val="115000"/>
              </a:lnSpc>
              <a:spcBef>
                <a:spcPts val="0"/>
              </a:spcBef>
              <a:spcAft>
                <a:spcPts val="0"/>
              </a:spcAft>
              <a:buSzPct val="100000"/>
              <a:buFont typeface="Nunito"/>
              <a:buChar char="●"/>
            </a:pPr>
            <a:r>
              <a:rPr lang="en" sz="3500">
                <a:latin typeface="Nunito"/>
                <a:ea typeface="Nunito"/>
                <a:cs typeface="Nunito"/>
                <a:sym typeface="Nunito"/>
              </a:rPr>
              <a:t>Most preferred car </a:t>
            </a:r>
            <a:r>
              <a:rPr b="1" lang="en" sz="3500">
                <a:latin typeface="Nunito"/>
                <a:ea typeface="Nunito"/>
                <a:cs typeface="Nunito"/>
                <a:sym typeface="Nunito"/>
              </a:rPr>
              <a:t>model </a:t>
            </a:r>
            <a:r>
              <a:rPr lang="en" sz="3500">
                <a:latin typeface="Nunito"/>
                <a:ea typeface="Nunito"/>
                <a:cs typeface="Nunito"/>
                <a:sym typeface="Nunito"/>
              </a:rPr>
              <a:t>is </a:t>
            </a:r>
            <a:r>
              <a:rPr b="1" lang="en" sz="3500">
                <a:latin typeface="Nunito"/>
                <a:ea typeface="Nunito"/>
                <a:cs typeface="Nunito"/>
                <a:sym typeface="Nunito"/>
              </a:rPr>
              <a:t>honda city.</a:t>
            </a:r>
            <a:endParaRPr b="1" sz="3500">
              <a:latin typeface="Nunito"/>
              <a:ea typeface="Nunito"/>
              <a:cs typeface="Nunito"/>
              <a:sym typeface="Nunito"/>
            </a:endParaRPr>
          </a:p>
          <a:p>
            <a:pPr indent="-300831" lvl="0" marL="457200" rtl="0" algn="l">
              <a:lnSpc>
                <a:spcPct val="115000"/>
              </a:lnSpc>
              <a:spcBef>
                <a:spcPts val="0"/>
              </a:spcBef>
              <a:spcAft>
                <a:spcPts val="0"/>
              </a:spcAft>
              <a:buSzPct val="100000"/>
              <a:buFont typeface="Nunito"/>
              <a:buChar char="●"/>
            </a:pPr>
            <a:r>
              <a:rPr lang="en" sz="3500">
                <a:latin typeface="Nunito"/>
                <a:ea typeface="Nunito"/>
                <a:cs typeface="Nunito"/>
                <a:sym typeface="Nunito"/>
              </a:rPr>
              <a:t>Most preferred </a:t>
            </a:r>
            <a:r>
              <a:rPr b="1" lang="en" sz="3500">
                <a:latin typeface="Nunito"/>
                <a:ea typeface="Nunito"/>
                <a:cs typeface="Nunito"/>
                <a:sym typeface="Nunito"/>
              </a:rPr>
              <a:t>variant </a:t>
            </a:r>
            <a:r>
              <a:rPr lang="en" sz="3500">
                <a:latin typeface="Nunito"/>
                <a:ea typeface="Nunito"/>
                <a:cs typeface="Nunito"/>
                <a:sym typeface="Nunito"/>
              </a:rPr>
              <a:t>is </a:t>
            </a:r>
            <a:r>
              <a:rPr b="1" lang="en" sz="3500">
                <a:latin typeface="Nunito"/>
                <a:ea typeface="Nunito"/>
                <a:cs typeface="Nunito"/>
                <a:sym typeface="Nunito"/>
              </a:rPr>
              <a:t>Maruti Swift VXI</a:t>
            </a:r>
            <a:r>
              <a:rPr lang="en" sz="3500">
                <a:latin typeface="Nunito"/>
                <a:ea typeface="Nunito"/>
                <a:cs typeface="Nunito"/>
                <a:sym typeface="Nunito"/>
              </a:rPr>
              <a:t>.</a:t>
            </a:r>
            <a:endParaRPr sz="3500">
              <a:latin typeface="Nunito"/>
              <a:ea typeface="Nunito"/>
              <a:cs typeface="Nunito"/>
              <a:sym typeface="Nunito"/>
            </a:endParaRPr>
          </a:p>
          <a:p>
            <a:pPr indent="-300831" lvl="0" marL="457200" rtl="0" algn="l">
              <a:lnSpc>
                <a:spcPct val="115000"/>
              </a:lnSpc>
              <a:spcBef>
                <a:spcPts val="0"/>
              </a:spcBef>
              <a:spcAft>
                <a:spcPts val="0"/>
              </a:spcAft>
              <a:buSzPct val="100000"/>
              <a:buFont typeface="Nunito"/>
              <a:buChar char="●"/>
            </a:pPr>
            <a:r>
              <a:rPr lang="en" sz="3500">
                <a:latin typeface="Nunito"/>
                <a:ea typeface="Nunito"/>
                <a:cs typeface="Nunito"/>
                <a:sym typeface="Nunito"/>
              </a:rPr>
              <a:t>Most used cars are from </a:t>
            </a:r>
            <a:r>
              <a:rPr b="1" lang="en" sz="3500">
                <a:latin typeface="Nunito"/>
                <a:ea typeface="Nunito"/>
                <a:cs typeface="Nunito"/>
                <a:sym typeface="Nunito"/>
              </a:rPr>
              <a:t>New Delhi</a:t>
            </a:r>
            <a:r>
              <a:rPr lang="en" sz="3500">
                <a:latin typeface="Nunito"/>
                <a:ea typeface="Nunito"/>
                <a:cs typeface="Nunito"/>
                <a:sym typeface="Nunito"/>
              </a:rPr>
              <a:t>, </a:t>
            </a:r>
            <a:r>
              <a:rPr b="1" lang="en" sz="3500">
                <a:latin typeface="Nunito"/>
                <a:ea typeface="Nunito"/>
                <a:cs typeface="Nunito"/>
                <a:sym typeface="Nunito"/>
              </a:rPr>
              <a:t>Bangalore </a:t>
            </a:r>
            <a:r>
              <a:rPr lang="en" sz="3500">
                <a:latin typeface="Nunito"/>
                <a:ea typeface="Nunito"/>
                <a:cs typeface="Nunito"/>
                <a:sym typeface="Nunito"/>
              </a:rPr>
              <a:t>and </a:t>
            </a:r>
            <a:r>
              <a:rPr b="1" lang="en" sz="3500">
                <a:latin typeface="Nunito"/>
                <a:ea typeface="Nunito"/>
                <a:cs typeface="Nunito"/>
                <a:sym typeface="Nunito"/>
              </a:rPr>
              <a:t>Pune</a:t>
            </a:r>
            <a:r>
              <a:rPr lang="en" sz="3500">
                <a:latin typeface="Nunito"/>
                <a:ea typeface="Nunito"/>
                <a:cs typeface="Nunito"/>
                <a:sym typeface="Nunito"/>
              </a:rPr>
              <a:t>.</a:t>
            </a:r>
            <a:endParaRPr sz="3500">
              <a:latin typeface="Nunito"/>
              <a:ea typeface="Nunito"/>
              <a:cs typeface="Nunito"/>
              <a:sym typeface="Nunito"/>
            </a:endParaRPr>
          </a:p>
          <a:p>
            <a:pPr indent="-300831" lvl="0" marL="457200" rtl="0" algn="l">
              <a:lnSpc>
                <a:spcPct val="115000"/>
              </a:lnSpc>
              <a:spcBef>
                <a:spcPts val="0"/>
              </a:spcBef>
              <a:spcAft>
                <a:spcPts val="0"/>
              </a:spcAft>
              <a:buSzPct val="100000"/>
              <a:buFont typeface="Nunito"/>
              <a:buChar char="●"/>
            </a:pPr>
            <a:r>
              <a:rPr b="1" lang="en" sz="3500">
                <a:latin typeface="Nunito"/>
                <a:ea typeface="Nunito"/>
                <a:cs typeface="Nunito"/>
                <a:sym typeface="Nunito"/>
              </a:rPr>
              <a:t>Inline Engines</a:t>
            </a:r>
            <a:r>
              <a:rPr lang="en" sz="3500">
                <a:latin typeface="Nunito"/>
                <a:ea typeface="Nunito"/>
                <a:cs typeface="Nunito"/>
                <a:sym typeface="Nunito"/>
              </a:rPr>
              <a:t> are most common in non-evs.</a:t>
            </a:r>
            <a:endParaRPr sz="3500">
              <a:latin typeface="Nunito"/>
              <a:ea typeface="Nunito"/>
              <a:cs typeface="Nunito"/>
              <a:sym typeface="Nunito"/>
            </a:endParaRPr>
          </a:p>
          <a:p>
            <a:pPr indent="-300831" lvl="0" marL="457200" rtl="0" algn="l">
              <a:lnSpc>
                <a:spcPct val="115000"/>
              </a:lnSpc>
              <a:spcBef>
                <a:spcPts val="0"/>
              </a:spcBef>
              <a:spcAft>
                <a:spcPts val="0"/>
              </a:spcAft>
              <a:buSzPct val="100000"/>
              <a:buFont typeface="Nunito"/>
              <a:buChar char="●"/>
            </a:pPr>
            <a:r>
              <a:rPr b="1" lang="en" sz="3500">
                <a:latin typeface="Nunito"/>
                <a:ea typeface="Nunito"/>
                <a:cs typeface="Nunito"/>
                <a:sym typeface="Nunito"/>
              </a:rPr>
              <a:t>Maharashtra </a:t>
            </a:r>
            <a:r>
              <a:rPr lang="en" sz="3500">
                <a:latin typeface="Nunito"/>
                <a:ea typeface="Nunito"/>
                <a:cs typeface="Nunito"/>
                <a:sym typeface="Nunito"/>
              </a:rPr>
              <a:t>tops in used cars source.</a:t>
            </a:r>
            <a:endParaRPr sz="3500">
              <a:latin typeface="Nunito"/>
              <a:ea typeface="Nunito"/>
              <a:cs typeface="Nunito"/>
              <a:sym typeface="Nunito"/>
            </a:endParaRPr>
          </a:p>
          <a:p>
            <a:pPr indent="-300831" lvl="0" marL="457200" rtl="0" algn="l">
              <a:lnSpc>
                <a:spcPct val="115000"/>
              </a:lnSpc>
              <a:spcBef>
                <a:spcPts val="0"/>
              </a:spcBef>
              <a:spcAft>
                <a:spcPts val="0"/>
              </a:spcAft>
              <a:buSzPct val="100000"/>
              <a:buFont typeface="Nunito"/>
              <a:buChar char="●"/>
            </a:pPr>
            <a:r>
              <a:rPr b="1" lang="en" sz="3500">
                <a:latin typeface="Nunito"/>
                <a:ea typeface="Nunito"/>
                <a:cs typeface="Nunito"/>
                <a:sym typeface="Nunito"/>
              </a:rPr>
              <a:t>White </a:t>
            </a:r>
            <a:r>
              <a:rPr lang="en" sz="3500">
                <a:latin typeface="Nunito"/>
                <a:ea typeface="Nunito"/>
                <a:cs typeface="Nunito"/>
                <a:sym typeface="Nunito"/>
              </a:rPr>
              <a:t>cars are most common among the used ones.</a:t>
            </a:r>
            <a:endParaRPr sz="3500">
              <a:latin typeface="Nunito"/>
              <a:ea typeface="Nunito"/>
              <a:cs typeface="Nunito"/>
              <a:sym typeface="Nunito"/>
            </a:endParaRPr>
          </a:p>
          <a:p>
            <a:pPr indent="-300831" lvl="0" marL="457200" rtl="0" algn="l">
              <a:lnSpc>
                <a:spcPct val="115000"/>
              </a:lnSpc>
              <a:spcBef>
                <a:spcPts val="0"/>
              </a:spcBef>
              <a:spcAft>
                <a:spcPts val="0"/>
              </a:spcAft>
              <a:buSzPct val="100000"/>
              <a:buFont typeface="Nunito"/>
              <a:buChar char="●"/>
            </a:pPr>
            <a:r>
              <a:rPr lang="en" sz="3500">
                <a:latin typeface="Nunito"/>
                <a:ea typeface="Nunito"/>
                <a:cs typeface="Nunito"/>
                <a:sym typeface="Nunito"/>
              </a:rPr>
              <a:t>Most cars have alloy wheel size of the cars of </a:t>
            </a:r>
            <a:r>
              <a:rPr b="1" lang="en" sz="3500">
                <a:latin typeface="Nunito"/>
                <a:ea typeface="Nunito"/>
                <a:cs typeface="Nunito"/>
                <a:sym typeface="Nunito"/>
              </a:rPr>
              <a:t>16 inches</a:t>
            </a:r>
            <a:r>
              <a:rPr lang="en" sz="3500">
                <a:latin typeface="Nunito"/>
                <a:ea typeface="Nunito"/>
                <a:cs typeface="Nunito"/>
                <a:sym typeface="Nunito"/>
              </a:rPr>
              <a:t>.</a:t>
            </a:r>
            <a:endParaRPr sz="3500">
              <a:latin typeface="Nunito"/>
              <a:ea typeface="Nunito"/>
              <a:cs typeface="Nunito"/>
              <a:sym typeface="Nunito"/>
            </a:endParaRPr>
          </a:p>
          <a:p>
            <a:pPr indent="0" lvl="0" marL="1371600" rtl="0" algn="l">
              <a:lnSpc>
                <a:spcPct val="115000"/>
              </a:lnSpc>
              <a:spcBef>
                <a:spcPts val="1200"/>
              </a:spcBef>
              <a:spcAft>
                <a:spcPts val="0"/>
              </a:spcAft>
              <a:buNone/>
            </a:pPr>
            <a:r>
              <a:rPr lang="en" sz="1308">
                <a:latin typeface="Nunito"/>
                <a:ea typeface="Nunito"/>
                <a:cs typeface="Nunito"/>
                <a:sym typeface="Nunito"/>
              </a:rPr>
              <a:t> </a:t>
            </a:r>
            <a:endParaRPr sz="1308">
              <a:latin typeface="Nunito"/>
              <a:ea typeface="Nunito"/>
              <a:cs typeface="Nunito"/>
              <a:sym typeface="Nunito"/>
            </a:endParaRPr>
          </a:p>
          <a:p>
            <a:pPr indent="0" lvl="0" marL="914400" rtl="0" algn="l">
              <a:lnSpc>
                <a:spcPct val="115000"/>
              </a:lnSpc>
              <a:spcBef>
                <a:spcPts val="1200"/>
              </a:spcBef>
              <a:spcAft>
                <a:spcPts val="1200"/>
              </a:spcAft>
              <a:buNone/>
            </a:pPr>
            <a:r>
              <a:t/>
            </a:r>
            <a:endParaRPr b="1" sz="1100">
              <a:latin typeface="Nunito"/>
              <a:ea typeface="Nunito"/>
              <a:cs typeface="Nunito"/>
              <a:sym typeface="Nunito"/>
            </a:endParaRPr>
          </a:p>
        </p:txBody>
      </p:sp>
      <p:pic>
        <p:nvPicPr>
          <p:cNvPr id="405" name="Google Shape;405;p30"/>
          <p:cNvPicPr preferRelativeResize="0"/>
          <p:nvPr/>
        </p:nvPicPr>
        <p:blipFill>
          <a:blip r:embed="rId3">
            <a:alphaModFix/>
          </a:blip>
          <a:stretch>
            <a:fillRect/>
          </a:stretch>
        </p:blipFill>
        <p:spPr>
          <a:xfrm>
            <a:off x="152400" y="1337675"/>
            <a:ext cx="5943600" cy="1552575"/>
          </a:xfrm>
          <a:prstGeom prst="rect">
            <a:avLst/>
          </a:prstGeom>
          <a:noFill/>
          <a:ln>
            <a:noFill/>
          </a:ln>
        </p:spPr>
      </p:pic>
      <p:pic>
        <p:nvPicPr>
          <p:cNvPr id="406" name="Google Shape;406;p30"/>
          <p:cNvPicPr preferRelativeResize="0"/>
          <p:nvPr/>
        </p:nvPicPr>
        <p:blipFill>
          <a:blip r:embed="rId4">
            <a:alphaModFix/>
          </a:blip>
          <a:stretch>
            <a:fillRect/>
          </a:stretch>
        </p:blipFill>
        <p:spPr>
          <a:xfrm>
            <a:off x="448025" y="2890250"/>
            <a:ext cx="5480600" cy="2204825"/>
          </a:xfrm>
          <a:prstGeom prst="rect">
            <a:avLst/>
          </a:prstGeom>
          <a:noFill/>
          <a:ln>
            <a:noFill/>
          </a:ln>
        </p:spPr>
      </p:pic>
      <p:sp>
        <p:nvSpPr>
          <p:cNvPr id="407" name="Google Shape;407;p30"/>
          <p:cNvSpPr/>
          <p:nvPr/>
        </p:nvSpPr>
        <p:spPr>
          <a:xfrm>
            <a:off x="535000" y="2890250"/>
            <a:ext cx="5632800" cy="19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
        <p:nvSpPr>
          <p:cNvPr id="413" name="Google Shape;413;p31"/>
          <p:cNvSpPr txBox="1"/>
          <p:nvPr/>
        </p:nvSpPr>
        <p:spPr>
          <a:xfrm>
            <a:off x="6349900" y="428450"/>
            <a:ext cx="2569200" cy="4632300"/>
          </a:xfrm>
          <a:prstGeom prst="rect">
            <a:avLst/>
          </a:prstGeom>
          <a:noFill/>
          <a:ln>
            <a:noFill/>
          </a:ln>
        </p:spPr>
        <p:txBody>
          <a:bodyPr anchorCtr="0" anchor="t" bIns="91425" lIns="91425" spcFirstLastPara="1" rIns="91425" wrap="square" tIns="91425">
            <a:normAutofit fontScale="92500"/>
          </a:bodyPr>
          <a:lstStyle/>
          <a:p>
            <a:pPr indent="0" lvl="0" marL="457200" rtl="0" algn="l">
              <a:lnSpc>
                <a:spcPct val="115000"/>
              </a:lnSpc>
              <a:spcBef>
                <a:spcPts val="0"/>
              </a:spcBef>
              <a:spcAft>
                <a:spcPts val="0"/>
              </a:spcAft>
              <a:buNone/>
            </a:pPr>
            <a:r>
              <a:rPr b="1" lang="en" sz="1800">
                <a:latin typeface="Nunito"/>
                <a:ea typeface="Nunito"/>
                <a:cs typeface="Nunito"/>
                <a:sym typeface="Nunito"/>
              </a:rPr>
              <a:t>Univariate Analysis</a:t>
            </a:r>
            <a:endParaRPr b="1" sz="1800">
              <a:latin typeface="Nunito"/>
              <a:ea typeface="Nunito"/>
              <a:cs typeface="Nunito"/>
              <a:sym typeface="Nunito"/>
            </a:endParaRPr>
          </a:p>
          <a:p>
            <a:pPr indent="-293211" lvl="0" marL="457200" rtl="0" algn="l">
              <a:lnSpc>
                <a:spcPct val="115000"/>
              </a:lnSpc>
              <a:spcBef>
                <a:spcPts val="1200"/>
              </a:spcBef>
              <a:spcAft>
                <a:spcPts val="0"/>
              </a:spcAft>
              <a:buSzPct val="100000"/>
              <a:buFont typeface="Nunito"/>
              <a:buChar char="●"/>
            </a:pPr>
            <a:r>
              <a:rPr lang="en" sz="1100">
                <a:latin typeface="Nunito"/>
                <a:ea typeface="Nunito"/>
                <a:cs typeface="Nunito"/>
                <a:sym typeface="Nunito"/>
              </a:rPr>
              <a:t>Most cars have </a:t>
            </a:r>
            <a:r>
              <a:rPr b="1" lang="en" sz="1100">
                <a:latin typeface="Nunito"/>
                <a:ea typeface="Nunito"/>
                <a:cs typeface="Nunito"/>
                <a:sym typeface="Nunito"/>
              </a:rPr>
              <a:t>5 doors</a:t>
            </a:r>
            <a:r>
              <a:rPr lang="en" sz="1100">
                <a:latin typeface="Nunito"/>
                <a:ea typeface="Nunito"/>
                <a:cs typeface="Nunito"/>
                <a:sym typeface="Nunito"/>
              </a:rPr>
              <a:t>.</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b="1" lang="en" sz="1100">
                <a:latin typeface="Nunito"/>
                <a:ea typeface="Nunito"/>
                <a:cs typeface="Nunito"/>
                <a:sym typeface="Nunito"/>
              </a:rPr>
              <a:t>Manual transmission</a:t>
            </a:r>
            <a:r>
              <a:rPr lang="en" sz="1100">
                <a:latin typeface="Nunito"/>
                <a:ea typeface="Nunito"/>
                <a:cs typeface="Nunito"/>
                <a:sym typeface="Nunito"/>
              </a:rPr>
              <a:t> cars is the most common type available.</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b="1" lang="en" sz="1100">
                <a:latin typeface="Nunito"/>
                <a:ea typeface="Nunito"/>
                <a:cs typeface="Nunito"/>
                <a:sym typeface="Nunito"/>
              </a:rPr>
              <a:t>Petrol </a:t>
            </a:r>
            <a:r>
              <a:rPr lang="en" sz="1100">
                <a:latin typeface="Nunito"/>
                <a:ea typeface="Nunito"/>
                <a:cs typeface="Nunito"/>
                <a:sym typeface="Nunito"/>
              </a:rPr>
              <a:t>followed by </a:t>
            </a:r>
            <a:r>
              <a:rPr b="1" lang="en" sz="1100">
                <a:latin typeface="Nunito"/>
                <a:ea typeface="Nunito"/>
                <a:cs typeface="Nunito"/>
                <a:sym typeface="Nunito"/>
              </a:rPr>
              <a:t>Diesel </a:t>
            </a:r>
            <a:r>
              <a:rPr lang="en" sz="1100">
                <a:latin typeface="Nunito"/>
                <a:ea typeface="Nunito"/>
                <a:cs typeface="Nunito"/>
                <a:sym typeface="Nunito"/>
              </a:rPr>
              <a:t>cars are preferred more.</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lang="en" sz="1100">
                <a:latin typeface="Nunito"/>
                <a:ea typeface="Nunito"/>
                <a:cs typeface="Nunito"/>
                <a:sym typeface="Nunito"/>
              </a:rPr>
              <a:t>Most used cars are from </a:t>
            </a:r>
            <a:r>
              <a:rPr b="1" lang="en" sz="1100">
                <a:latin typeface="Nunito"/>
                <a:ea typeface="Nunito"/>
                <a:cs typeface="Nunito"/>
                <a:sym typeface="Nunito"/>
              </a:rPr>
              <a:t>dealers</a:t>
            </a:r>
            <a:r>
              <a:rPr lang="en" sz="1100">
                <a:latin typeface="Nunito"/>
                <a:ea typeface="Nunito"/>
                <a:cs typeface="Nunito"/>
                <a:sym typeface="Nunito"/>
              </a:rPr>
              <a:t>.</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b="1" lang="en" sz="1100">
                <a:latin typeface="Nunito"/>
                <a:ea typeface="Nunito"/>
                <a:cs typeface="Nunito"/>
                <a:sym typeface="Nunito"/>
              </a:rPr>
              <a:t>Dohc </a:t>
            </a:r>
            <a:r>
              <a:rPr lang="en" sz="1100">
                <a:latin typeface="Nunito"/>
                <a:ea typeface="Nunito"/>
                <a:cs typeface="Nunito"/>
                <a:sym typeface="Nunito"/>
              </a:rPr>
              <a:t>is the most available valve configuration.</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lang="en" sz="1100">
                <a:latin typeface="Nunito"/>
                <a:ea typeface="Nunito"/>
                <a:cs typeface="Nunito"/>
                <a:sym typeface="Nunito"/>
              </a:rPr>
              <a:t>Most used cars have </a:t>
            </a:r>
            <a:r>
              <a:rPr b="1" lang="en" sz="1100">
                <a:latin typeface="Nunito"/>
                <a:ea typeface="Nunito"/>
                <a:cs typeface="Nunito"/>
                <a:sym typeface="Nunito"/>
              </a:rPr>
              <a:t>Fwd</a:t>
            </a:r>
            <a:r>
              <a:rPr lang="en" sz="1100">
                <a:latin typeface="Nunito"/>
                <a:ea typeface="Nunito"/>
                <a:cs typeface="Nunito"/>
                <a:sym typeface="Nunito"/>
              </a:rPr>
              <a:t>.</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b="1" lang="en" sz="1100">
                <a:latin typeface="Nunito"/>
                <a:ea typeface="Nunito"/>
                <a:cs typeface="Nunito"/>
                <a:sym typeface="Nunito"/>
              </a:rPr>
              <a:t>Power steering</a:t>
            </a:r>
            <a:r>
              <a:rPr lang="en" sz="1100">
                <a:latin typeface="Nunito"/>
                <a:ea typeface="Nunito"/>
                <a:cs typeface="Nunito"/>
                <a:sym typeface="Nunito"/>
              </a:rPr>
              <a:t> are more common.</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lang="en" sz="1100">
                <a:latin typeface="Nunito"/>
                <a:ea typeface="Nunito"/>
                <a:cs typeface="Nunito"/>
                <a:sym typeface="Nunito"/>
              </a:rPr>
              <a:t>Most used cars have </a:t>
            </a:r>
            <a:r>
              <a:rPr b="1" lang="en" sz="1100">
                <a:latin typeface="Nunito"/>
                <a:ea typeface="Nunito"/>
                <a:cs typeface="Nunito"/>
                <a:sym typeface="Nunito"/>
              </a:rPr>
              <a:t>Disc </a:t>
            </a:r>
            <a:r>
              <a:rPr lang="en" sz="1100">
                <a:latin typeface="Nunito"/>
                <a:ea typeface="Nunito"/>
                <a:cs typeface="Nunito"/>
                <a:sym typeface="Nunito"/>
              </a:rPr>
              <a:t>and </a:t>
            </a:r>
            <a:r>
              <a:rPr b="1" lang="en" sz="1100">
                <a:latin typeface="Nunito"/>
                <a:ea typeface="Nunito"/>
                <a:cs typeface="Nunito"/>
                <a:sym typeface="Nunito"/>
              </a:rPr>
              <a:t>Drum brakes</a:t>
            </a:r>
            <a:r>
              <a:rPr lang="en" sz="1100">
                <a:latin typeface="Nunito"/>
                <a:ea typeface="Nunito"/>
                <a:cs typeface="Nunito"/>
                <a:sym typeface="Nunito"/>
              </a:rPr>
              <a:t>.</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lang="en" sz="1100">
                <a:latin typeface="Nunito"/>
                <a:ea typeface="Nunito"/>
                <a:cs typeface="Nunito"/>
                <a:sym typeface="Nunito"/>
              </a:rPr>
              <a:t>Most </a:t>
            </a:r>
            <a:r>
              <a:rPr b="1" lang="en" sz="1100">
                <a:latin typeface="Nunito"/>
                <a:ea typeface="Nunito"/>
                <a:cs typeface="Nunito"/>
                <a:sym typeface="Nunito"/>
              </a:rPr>
              <a:t>Tyres </a:t>
            </a:r>
            <a:r>
              <a:rPr lang="en" sz="1100">
                <a:latin typeface="Nunito"/>
                <a:ea typeface="Nunito"/>
                <a:cs typeface="Nunito"/>
                <a:sym typeface="Nunito"/>
              </a:rPr>
              <a:t>are </a:t>
            </a:r>
            <a:r>
              <a:rPr b="1" lang="en" sz="1100">
                <a:latin typeface="Nunito"/>
                <a:ea typeface="Nunito"/>
                <a:cs typeface="Nunito"/>
                <a:sym typeface="Nunito"/>
              </a:rPr>
              <a:t>Tubeless radial</a:t>
            </a:r>
            <a:r>
              <a:rPr lang="en" sz="1100">
                <a:latin typeface="Nunito"/>
                <a:ea typeface="Nunito"/>
                <a:cs typeface="Nunito"/>
                <a:sym typeface="Nunito"/>
              </a:rPr>
              <a:t>.</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b="1" lang="en" sz="1100">
                <a:latin typeface="Nunito"/>
                <a:ea typeface="Nunito"/>
                <a:cs typeface="Nunito"/>
                <a:sym typeface="Nunito"/>
              </a:rPr>
              <a:t>Turbo </a:t>
            </a:r>
            <a:r>
              <a:rPr lang="en" sz="1100">
                <a:latin typeface="Nunito"/>
                <a:ea typeface="Nunito"/>
                <a:cs typeface="Nunito"/>
                <a:sym typeface="Nunito"/>
              </a:rPr>
              <a:t>and </a:t>
            </a:r>
            <a:r>
              <a:rPr b="1" lang="en" sz="1100">
                <a:latin typeface="Nunito"/>
                <a:ea typeface="Nunito"/>
                <a:cs typeface="Nunito"/>
                <a:sym typeface="Nunito"/>
              </a:rPr>
              <a:t>Supercharger</a:t>
            </a:r>
            <a:r>
              <a:rPr lang="en" sz="1100">
                <a:latin typeface="Nunito"/>
                <a:ea typeface="Nunito"/>
                <a:cs typeface="Nunito"/>
                <a:sym typeface="Nunito"/>
              </a:rPr>
              <a:t> are </a:t>
            </a:r>
            <a:r>
              <a:rPr b="1" lang="en" sz="1100">
                <a:latin typeface="Nunito"/>
                <a:ea typeface="Nunito"/>
                <a:cs typeface="Nunito"/>
                <a:sym typeface="Nunito"/>
              </a:rPr>
              <a:t>not available </a:t>
            </a:r>
            <a:r>
              <a:rPr lang="en" sz="1100">
                <a:latin typeface="Nunito"/>
                <a:ea typeface="Nunito"/>
                <a:cs typeface="Nunito"/>
                <a:sym typeface="Nunito"/>
              </a:rPr>
              <a:t>in most cars.</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lang="en" sz="1100">
                <a:latin typeface="Nunito"/>
                <a:ea typeface="Nunito"/>
                <a:cs typeface="Nunito"/>
                <a:sym typeface="Nunito"/>
              </a:rPr>
              <a:t>Most used cars listed have a 3</a:t>
            </a:r>
            <a:r>
              <a:rPr b="1" lang="en" sz="1100">
                <a:latin typeface="Nunito"/>
                <a:ea typeface="Nunito"/>
                <a:cs typeface="Nunito"/>
                <a:sym typeface="Nunito"/>
              </a:rPr>
              <a:t>60 view</a:t>
            </a:r>
            <a:r>
              <a:rPr lang="en" sz="1100">
                <a:latin typeface="Nunito"/>
                <a:ea typeface="Nunito"/>
                <a:cs typeface="Nunito"/>
                <a:sym typeface="Nunito"/>
              </a:rPr>
              <a:t> of the car displayed.</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lang="en" sz="1100">
                <a:latin typeface="Nunito"/>
                <a:ea typeface="Nunito"/>
                <a:cs typeface="Nunito"/>
                <a:sym typeface="Nunito"/>
              </a:rPr>
              <a:t>Only </a:t>
            </a:r>
            <a:r>
              <a:rPr b="1" lang="en" sz="1100">
                <a:latin typeface="Nunito"/>
                <a:ea typeface="Nunito"/>
                <a:cs typeface="Nunito"/>
                <a:sym typeface="Nunito"/>
              </a:rPr>
              <a:t>very few </a:t>
            </a:r>
            <a:r>
              <a:rPr lang="en" sz="1100">
                <a:latin typeface="Nunito"/>
                <a:ea typeface="Nunito"/>
                <a:cs typeface="Nunito"/>
                <a:sym typeface="Nunito"/>
              </a:rPr>
              <a:t>cars come with insurance premium.</a:t>
            </a:r>
            <a:endParaRPr sz="1100">
              <a:latin typeface="Nunito"/>
              <a:ea typeface="Nunito"/>
              <a:cs typeface="Nunito"/>
              <a:sym typeface="Nunito"/>
            </a:endParaRPr>
          </a:p>
          <a:p>
            <a:pPr indent="-293211" lvl="0" marL="457200" rtl="0" algn="l">
              <a:lnSpc>
                <a:spcPct val="115000"/>
              </a:lnSpc>
              <a:spcBef>
                <a:spcPts val="0"/>
              </a:spcBef>
              <a:spcAft>
                <a:spcPts val="0"/>
              </a:spcAft>
              <a:buSzPct val="100000"/>
              <a:buFont typeface="Nunito"/>
              <a:buChar char="●"/>
            </a:pPr>
            <a:r>
              <a:rPr lang="en" sz="1100">
                <a:latin typeface="Nunito"/>
                <a:ea typeface="Nunito"/>
                <a:cs typeface="Nunito"/>
                <a:sym typeface="Nunito"/>
              </a:rPr>
              <a:t>Most cars with ICE have </a:t>
            </a:r>
            <a:r>
              <a:rPr b="1" lang="en" sz="1100">
                <a:latin typeface="Nunito"/>
                <a:ea typeface="Nunito"/>
                <a:cs typeface="Nunito"/>
                <a:sym typeface="Nunito"/>
              </a:rPr>
              <a:t>4 valves per cylinder.</a:t>
            </a:r>
            <a:endParaRPr b="1" sz="1100">
              <a:latin typeface="Nunito"/>
              <a:ea typeface="Nunito"/>
              <a:cs typeface="Nunito"/>
              <a:sym typeface="Nunito"/>
            </a:endParaRPr>
          </a:p>
        </p:txBody>
      </p:sp>
      <p:pic>
        <p:nvPicPr>
          <p:cNvPr id="414" name="Google Shape;414;p31"/>
          <p:cNvPicPr preferRelativeResize="0"/>
          <p:nvPr/>
        </p:nvPicPr>
        <p:blipFill>
          <a:blip r:embed="rId3">
            <a:alphaModFix/>
          </a:blip>
          <a:stretch>
            <a:fillRect/>
          </a:stretch>
        </p:blipFill>
        <p:spPr>
          <a:xfrm>
            <a:off x="493300" y="1352738"/>
            <a:ext cx="5943600" cy="2162175"/>
          </a:xfrm>
          <a:prstGeom prst="rect">
            <a:avLst/>
          </a:prstGeom>
          <a:noFill/>
          <a:ln>
            <a:noFill/>
          </a:ln>
        </p:spPr>
      </p:pic>
      <p:pic>
        <p:nvPicPr>
          <p:cNvPr id="415" name="Google Shape;415;p31"/>
          <p:cNvPicPr preferRelativeResize="0"/>
          <p:nvPr/>
        </p:nvPicPr>
        <p:blipFill>
          <a:blip r:embed="rId4">
            <a:alphaModFix/>
          </a:blip>
          <a:stretch>
            <a:fillRect/>
          </a:stretch>
        </p:blipFill>
        <p:spPr>
          <a:xfrm>
            <a:off x="406300" y="3601925"/>
            <a:ext cx="5943600" cy="1685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 name="Shape 419"/>
        <p:cNvGrpSpPr/>
        <p:nvPr/>
      </p:nvGrpSpPr>
      <p:grpSpPr>
        <a:xfrm>
          <a:off x="0" y="0"/>
          <a:ext cx="0" cy="0"/>
          <a:chOff x="0" y="0"/>
          <a:chExt cx="0" cy="0"/>
        </a:xfrm>
      </p:grpSpPr>
      <p:sp>
        <p:nvSpPr>
          <p:cNvPr id="420" name="Google Shape;420;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
        <p:nvSpPr>
          <p:cNvPr id="421" name="Google Shape;421;p32"/>
          <p:cNvSpPr txBox="1"/>
          <p:nvPr/>
        </p:nvSpPr>
        <p:spPr>
          <a:xfrm>
            <a:off x="6393400" y="656800"/>
            <a:ext cx="2569200" cy="4632300"/>
          </a:xfrm>
          <a:prstGeom prst="rect">
            <a:avLst/>
          </a:prstGeom>
          <a:noFill/>
          <a:ln>
            <a:noFill/>
          </a:ln>
        </p:spPr>
        <p:txBody>
          <a:bodyPr anchorCtr="0" anchor="t" bIns="91425" lIns="91425" spcFirstLastPara="1" rIns="91425" wrap="square" tIns="91425">
            <a:normAutofit fontScale="92500" lnSpcReduction="20000"/>
          </a:bodyPr>
          <a:lstStyle/>
          <a:p>
            <a:pPr indent="0" lvl="0" marL="457200" rtl="0" algn="l">
              <a:lnSpc>
                <a:spcPct val="115000"/>
              </a:lnSpc>
              <a:spcBef>
                <a:spcPts val="0"/>
              </a:spcBef>
              <a:spcAft>
                <a:spcPts val="0"/>
              </a:spcAft>
              <a:buNone/>
            </a:pPr>
            <a:r>
              <a:rPr b="1" lang="en" sz="1800">
                <a:latin typeface="Nunito"/>
                <a:ea typeface="Nunito"/>
                <a:cs typeface="Nunito"/>
                <a:sym typeface="Nunito"/>
              </a:rPr>
              <a:t>Univariate Analysis</a:t>
            </a:r>
            <a:endParaRPr b="1" sz="1800">
              <a:latin typeface="Nunito"/>
              <a:ea typeface="Nunito"/>
              <a:cs typeface="Nunito"/>
              <a:sym typeface="Nunito"/>
            </a:endParaRPr>
          </a:p>
          <a:p>
            <a:pPr indent="-305435" lvl="0" marL="457200" rtl="0" algn="l">
              <a:lnSpc>
                <a:spcPct val="115000"/>
              </a:lnSpc>
              <a:spcBef>
                <a:spcPts val="1200"/>
              </a:spcBef>
              <a:spcAft>
                <a:spcPts val="0"/>
              </a:spcAft>
              <a:buSzPct val="100000"/>
              <a:buFont typeface="Nunito"/>
              <a:buChar char="●"/>
            </a:pPr>
            <a:r>
              <a:rPr lang="en" sz="1308">
                <a:latin typeface="Nunito"/>
                <a:ea typeface="Nunito"/>
                <a:cs typeface="Nunito"/>
                <a:sym typeface="Nunito"/>
              </a:rPr>
              <a:t>Hatchback, Sedan and SUV are the three body types with which the used cars are available.</a:t>
            </a:r>
            <a:endParaRPr sz="1308">
              <a:latin typeface="Nunito"/>
              <a:ea typeface="Nunito"/>
              <a:cs typeface="Nunito"/>
              <a:sym typeface="Nunito"/>
            </a:endParaRPr>
          </a:p>
          <a:p>
            <a:pPr indent="0" lvl="0" marL="1371600" rtl="0" algn="l">
              <a:lnSpc>
                <a:spcPct val="115000"/>
              </a:lnSpc>
              <a:spcBef>
                <a:spcPts val="1200"/>
              </a:spcBef>
              <a:spcAft>
                <a:spcPts val="0"/>
              </a:spcAft>
              <a:buNone/>
            </a:pPr>
            <a:r>
              <a:t/>
            </a:r>
            <a:endParaRPr sz="1308">
              <a:latin typeface="Nunito"/>
              <a:ea typeface="Nunito"/>
              <a:cs typeface="Nunito"/>
              <a:sym typeface="Nunito"/>
            </a:endParaRPr>
          </a:p>
          <a:p>
            <a:pPr indent="-305435" lvl="0" marL="457200" rtl="0" algn="l">
              <a:lnSpc>
                <a:spcPct val="115000"/>
              </a:lnSpc>
              <a:spcBef>
                <a:spcPts val="1200"/>
              </a:spcBef>
              <a:spcAft>
                <a:spcPts val="0"/>
              </a:spcAft>
              <a:buSzPct val="100000"/>
              <a:buFont typeface="Nunito"/>
              <a:buChar char="●"/>
            </a:pPr>
            <a:r>
              <a:rPr lang="en" sz="1308">
                <a:latin typeface="Nunito"/>
                <a:ea typeface="Nunito"/>
                <a:cs typeface="Nunito"/>
                <a:sym typeface="Nunito"/>
              </a:rPr>
              <a:t>Most cars have 5 speed gearbox.</a:t>
            </a:r>
            <a:endParaRPr sz="1308">
              <a:latin typeface="Nunito"/>
              <a:ea typeface="Nunito"/>
              <a:cs typeface="Nunito"/>
              <a:sym typeface="Nunito"/>
            </a:endParaRPr>
          </a:p>
          <a:p>
            <a:pPr indent="0" lvl="0" marL="1371600" rtl="0" algn="l">
              <a:lnSpc>
                <a:spcPct val="115000"/>
              </a:lnSpc>
              <a:spcBef>
                <a:spcPts val="1200"/>
              </a:spcBef>
              <a:spcAft>
                <a:spcPts val="0"/>
              </a:spcAft>
              <a:buNone/>
            </a:pPr>
            <a:r>
              <a:t/>
            </a:r>
            <a:endParaRPr sz="1308">
              <a:latin typeface="Nunito"/>
              <a:ea typeface="Nunito"/>
              <a:cs typeface="Nunito"/>
              <a:sym typeface="Nunito"/>
            </a:endParaRPr>
          </a:p>
          <a:p>
            <a:pPr indent="-305435" lvl="0" marL="457200" rtl="0" algn="l">
              <a:lnSpc>
                <a:spcPct val="115000"/>
              </a:lnSpc>
              <a:spcBef>
                <a:spcPts val="1200"/>
              </a:spcBef>
              <a:spcAft>
                <a:spcPts val="0"/>
              </a:spcAft>
              <a:buSzPct val="100000"/>
              <a:buFont typeface="Nunito"/>
              <a:buChar char="●"/>
            </a:pPr>
            <a:r>
              <a:rPr lang="en" sz="1308">
                <a:latin typeface="Nunito"/>
                <a:ea typeface="Nunito"/>
                <a:cs typeface="Nunito"/>
                <a:sym typeface="Nunito"/>
              </a:rPr>
              <a:t>Most non-electric cars have multi point fuel injection system and 4 cylinders.</a:t>
            </a:r>
            <a:endParaRPr sz="1308">
              <a:latin typeface="Nunito"/>
              <a:ea typeface="Nunito"/>
              <a:cs typeface="Nunito"/>
              <a:sym typeface="Nunito"/>
            </a:endParaRPr>
          </a:p>
          <a:p>
            <a:pPr indent="0" lvl="0" marL="1371600" rtl="0" algn="l">
              <a:lnSpc>
                <a:spcPct val="115000"/>
              </a:lnSpc>
              <a:spcBef>
                <a:spcPts val="1200"/>
              </a:spcBef>
              <a:spcAft>
                <a:spcPts val="0"/>
              </a:spcAft>
              <a:buNone/>
            </a:pPr>
            <a:r>
              <a:t/>
            </a:r>
            <a:endParaRPr sz="1308">
              <a:latin typeface="Nunito"/>
              <a:ea typeface="Nunito"/>
              <a:cs typeface="Nunito"/>
              <a:sym typeface="Nunito"/>
            </a:endParaRPr>
          </a:p>
          <a:p>
            <a:pPr indent="-305435" lvl="0" marL="457200" rtl="0" algn="l">
              <a:lnSpc>
                <a:spcPct val="115000"/>
              </a:lnSpc>
              <a:spcBef>
                <a:spcPts val="1200"/>
              </a:spcBef>
              <a:spcAft>
                <a:spcPts val="0"/>
              </a:spcAft>
              <a:buSzPct val="100000"/>
              <a:buFont typeface="Nunito"/>
              <a:buChar char="●"/>
            </a:pPr>
            <a:r>
              <a:rPr lang="en" sz="1308">
                <a:latin typeface="Nunito"/>
                <a:ea typeface="Nunito"/>
                <a:cs typeface="Nunito"/>
                <a:sym typeface="Nunito"/>
              </a:rPr>
              <a:t>Cars with 5 seats are most available.</a:t>
            </a:r>
            <a:endParaRPr sz="1308">
              <a:latin typeface="Nunito"/>
              <a:ea typeface="Nunito"/>
              <a:cs typeface="Nunito"/>
              <a:sym typeface="Nunito"/>
            </a:endParaRPr>
          </a:p>
          <a:p>
            <a:pPr indent="0" lvl="0" marL="1371600" rtl="0" algn="l">
              <a:lnSpc>
                <a:spcPct val="115000"/>
              </a:lnSpc>
              <a:spcBef>
                <a:spcPts val="1200"/>
              </a:spcBef>
              <a:spcAft>
                <a:spcPts val="0"/>
              </a:spcAft>
              <a:buNone/>
            </a:pPr>
            <a:r>
              <a:rPr lang="en" sz="1308">
                <a:latin typeface="Nunito"/>
                <a:ea typeface="Nunito"/>
                <a:cs typeface="Nunito"/>
                <a:sym typeface="Nunito"/>
              </a:rPr>
              <a:t> </a:t>
            </a:r>
            <a:endParaRPr sz="1308">
              <a:latin typeface="Nunito"/>
              <a:ea typeface="Nunito"/>
              <a:cs typeface="Nunito"/>
              <a:sym typeface="Nunito"/>
            </a:endParaRPr>
          </a:p>
          <a:p>
            <a:pPr indent="0" lvl="0" marL="914400" rtl="0" algn="l">
              <a:lnSpc>
                <a:spcPct val="115000"/>
              </a:lnSpc>
              <a:spcBef>
                <a:spcPts val="1200"/>
              </a:spcBef>
              <a:spcAft>
                <a:spcPts val="1200"/>
              </a:spcAft>
              <a:buNone/>
            </a:pPr>
            <a:r>
              <a:t/>
            </a:r>
            <a:endParaRPr b="1" sz="1100">
              <a:latin typeface="Nunito"/>
              <a:ea typeface="Nunito"/>
              <a:cs typeface="Nunito"/>
              <a:sym typeface="Nunito"/>
            </a:endParaRPr>
          </a:p>
        </p:txBody>
      </p:sp>
      <p:pic>
        <p:nvPicPr>
          <p:cNvPr id="422" name="Google Shape;422;p32"/>
          <p:cNvPicPr preferRelativeResize="0"/>
          <p:nvPr/>
        </p:nvPicPr>
        <p:blipFill>
          <a:blip r:embed="rId3">
            <a:alphaModFix/>
          </a:blip>
          <a:stretch>
            <a:fillRect/>
          </a:stretch>
        </p:blipFill>
        <p:spPr>
          <a:xfrm>
            <a:off x="535000" y="1463850"/>
            <a:ext cx="5514667" cy="359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
        <p:nvSpPr>
          <p:cNvPr id="427" name="Google Shape;427;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
        <p:nvSpPr>
          <p:cNvPr id="428" name="Google Shape;428;p33"/>
          <p:cNvSpPr txBox="1"/>
          <p:nvPr/>
        </p:nvSpPr>
        <p:spPr>
          <a:xfrm>
            <a:off x="6476600" y="656800"/>
            <a:ext cx="2486100" cy="4371300"/>
          </a:xfrm>
          <a:prstGeom prst="rect">
            <a:avLst/>
          </a:prstGeom>
          <a:noFill/>
          <a:ln>
            <a:noFill/>
          </a:ln>
        </p:spPr>
        <p:txBody>
          <a:bodyPr anchorCtr="0" anchor="t" bIns="91425" lIns="91425" spcFirstLastPara="1" rIns="91425" wrap="square" tIns="91425">
            <a:normAutofit fontScale="85000" lnSpcReduction="20000"/>
          </a:bodyPr>
          <a:lstStyle/>
          <a:p>
            <a:pPr indent="0" lvl="0" marL="457200" rtl="0" algn="l">
              <a:lnSpc>
                <a:spcPct val="115000"/>
              </a:lnSpc>
              <a:spcBef>
                <a:spcPts val="0"/>
              </a:spcBef>
              <a:spcAft>
                <a:spcPts val="0"/>
              </a:spcAft>
              <a:buNone/>
            </a:pPr>
            <a:r>
              <a:rPr b="1" lang="en" sz="1800">
                <a:latin typeface="Nunito"/>
                <a:ea typeface="Nunito"/>
                <a:cs typeface="Nunito"/>
                <a:sym typeface="Nunito"/>
              </a:rPr>
              <a:t>B</a:t>
            </a:r>
            <a:r>
              <a:rPr b="1" lang="en" sz="1800">
                <a:latin typeface="Nunito"/>
                <a:ea typeface="Nunito"/>
                <a:cs typeface="Nunito"/>
                <a:sym typeface="Nunito"/>
              </a:rPr>
              <a:t>ivariate Analysis</a:t>
            </a:r>
            <a:endParaRPr b="1" sz="1800">
              <a:latin typeface="Nunito"/>
              <a:ea typeface="Nunito"/>
              <a:cs typeface="Nunito"/>
              <a:sym typeface="Nunito"/>
            </a:endParaRPr>
          </a:p>
          <a:p>
            <a:pPr indent="0" lvl="0" marL="0" rtl="0" algn="l">
              <a:lnSpc>
                <a:spcPct val="115000"/>
              </a:lnSpc>
              <a:spcBef>
                <a:spcPts val="1200"/>
              </a:spcBef>
              <a:spcAft>
                <a:spcPts val="0"/>
              </a:spcAft>
              <a:buNone/>
            </a:pPr>
            <a:r>
              <a:rPr lang="en" sz="1500">
                <a:solidFill>
                  <a:schemeClr val="dk2"/>
                </a:solidFill>
                <a:latin typeface="Nunito"/>
                <a:ea typeface="Nunito"/>
                <a:cs typeface="Nunito"/>
                <a:sym typeface="Nunito"/>
              </a:rPr>
              <a:t>A weak </a:t>
            </a:r>
            <a:r>
              <a:rPr b="1" lang="en" sz="1500">
                <a:solidFill>
                  <a:srgbClr val="38761D"/>
                </a:solidFill>
                <a:latin typeface="Nunito"/>
                <a:ea typeface="Nunito"/>
                <a:cs typeface="Nunito"/>
                <a:sym typeface="Nunito"/>
              </a:rPr>
              <a:t>positive </a:t>
            </a:r>
            <a:r>
              <a:rPr lang="en" sz="1500">
                <a:solidFill>
                  <a:schemeClr val="dk2"/>
                </a:solidFill>
                <a:latin typeface="Nunito"/>
                <a:ea typeface="Nunito"/>
                <a:cs typeface="Nunito"/>
                <a:sym typeface="Nunito"/>
              </a:rPr>
              <a:t>correlation can be seen between listed price and :</a:t>
            </a:r>
            <a:endParaRPr b="1" sz="1500">
              <a:solidFill>
                <a:schemeClr val="dk2"/>
              </a:solidFill>
              <a:latin typeface="Nunito"/>
              <a:ea typeface="Nunito"/>
              <a:cs typeface="Nunito"/>
              <a:sym typeface="Nunito"/>
            </a:endParaRPr>
          </a:p>
          <a:p>
            <a:pPr indent="-309562" lvl="0" marL="457200" rtl="0" algn="l">
              <a:lnSpc>
                <a:spcPct val="115000"/>
              </a:lnSpc>
              <a:spcBef>
                <a:spcPts val="1200"/>
              </a:spcBef>
              <a:spcAft>
                <a:spcPts val="0"/>
              </a:spcAft>
              <a:buClr>
                <a:srgbClr val="38761D"/>
              </a:buClr>
              <a:buSzPct val="100000"/>
              <a:buFont typeface="Nunito"/>
              <a:buChar char="➔"/>
            </a:pPr>
            <a:r>
              <a:rPr b="1" lang="en" sz="1500">
                <a:solidFill>
                  <a:srgbClr val="38761D"/>
                </a:solidFill>
                <a:latin typeface="Nunito"/>
                <a:ea typeface="Nunito"/>
                <a:cs typeface="Nunito"/>
                <a:sym typeface="Nunito"/>
              </a:rPr>
              <a:t>Length, </a:t>
            </a:r>
            <a:endParaRPr b="1" sz="1500">
              <a:solidFill>
                <a:srgbClr val="38761D"/>
              </a:solidFill>
              <a:latin typeface="Nunito"/>
              <a:ea typeface="Nunito"/>
              <a:cs typeface="Nunito"/>
              <a:sym typeface="Nunito"/>
            </a:endParaRPr>
          </a:p>
          <a:p>
            <a:pPr indent="-309562" lvl="0" marL="457200" rtl="0" algn="l">
              <a:lnSpc>
                <a:spcPct val="115000"/>
              </a:lnSpc>
              <a:spcBef>
                <a:spcPts val="0"/>
              </a:spcBef>
              <a:spcAft>
                <a:spcPts val="0"/>
              </a:spcAft>
              <a:buClr>
                <a:srgbClr val="38761D"/>
              </a:buClr>
              <a:buSzPct val="100000"/>
              <a:buFont typeface="Nunito"/>
              <a:buChar char="➔"/>
            </a:pPr>
            <a:r>
              <a:rPr b="1" lang="en" sz="1500">
                <a:solidFill>
                  <a:srgbClr val="38761D"/>
                </a:solidFill>
                <a:latin typeface="Nunito"/>
                <a:ea typeface="Nunito"/>
                <a:cs typeface="Nunito"/>
                <a:sym typeface="Nunito"/>
              </a:rPr>
              <a:t>Width, </a:t>
            </a:r>
            <a:endParaRPr b="1" sz="1500">
              <a:solidFill>
                <a:srgbClr val="38761D"/>
              </a:solidFill>
              <a:latin typeface="Nunito"/>
              <a:ea typeface="Nunito"/>
              <a:cs typeface="Nunito"/>
              <a:sym typeface="Nunito"/>
            </a:endParaRPr>
          </a:p>
          <a:p>
            <a:pPr indent="-309562" lvl="0" marL="457200" rtl="0" algn="l">
              <a:lnSpc>
                <a:spcPct val="115000"/>
              </a:lnSpc>
              <a:spcBef>
                <a:spcPts val="0"/>
              </a:spcBef>
              <a:spcAft>
                <a:spcPts val="0"/>
              </a:spcAft>
              <a:buClr>
                <a:srgbClr val="38761D"/>
              </a:buClr>
              <a:buSzPct val="100000"/>
              <a:buFont typeface="Nunito"/>
              <a:buChar char="➔"/>
            </a:pPr>
            <a:r>
              <a:rPr b="1" lang="en" sz="1500">
                <a:solidFill>
                  <a:srgbClr val="38761D"/>
                </a:solidFill>
                <a:latin typeface="Nunito"/>
                <a:ea typeface="Nunito"/>
                <a:cs typeface="Nunito"/>
                <a:sym typeface="Nunito"/>
              </a:rPr>
              <a:t>Wheel base,</a:t>
            </a:r>
            <a:endParaRPr b="1" sz="1500">
              <a:solidFill>
                <a:srgbClr val="38761D"/>
              </a:solidFill>
              <a:latin typeface="Nunito"/>
              <a:ea typeface="Nunito"/>
              <a:cs typeface="Nunito"/>
              <a:sym typeface="Nunito"/>
            </a:endParaRPr>
          </a:p>
          <a:p>
            <a:pPr indent="-309562" lvl="0" marL="457200" rtl="0" algn="l">
              <a:lnSpc>
                <a:spcPct val="115000"/>
              </a:lnSpc>
              <a:spcBef>
                <a:spcPts val="0"/>
              </a:spcBef>
              <a:spcAft>
                <a:spcPts val="0"/>
              </a:spcAft>
              <a:buClr>
                <a:srgbClr val="38761D"/>
              </a:buClr>
              <a:buSzPct val="100000"/>
              <a:buFont typeface="Nunito"/>
              <a:buChar char="➔"/>
            </a:pPr>
            <a:r>
              <a:rPr b="1" lang="en" sz="1500">
                <a:solidFill>
                  <a:srgbClr val="38761D"/>
                </a:solidFill>
                <a:latin typeface="Nunito"/>
                <a:ea typeface="Nunito"/>
                <a:cs typeface="Nunito"/>
                <a:sym typeface="Nunito"/>
              </a:rPr>
              <a:t> Front and Rear Tread </a:t>
            </a:r>
            <a:endParaRPr b="1" sz="1500">
              <a:solidFill>
                <a:srgbClr val="38761D"/>
              </a:solidFill>
              <a:latin typeface="Nunito"/>
              <a:ea typeface="Nunito"/>
              <a:cs typeface="Nunito"/>
              <a:sym typeface="Nunito"/>
            </a:endParaRPr>
          </a:p>
          <a:p>
            <a:pPr indent="-309562" lvl="0" marL="457200" rtl="0" algn="l">
              <a:lnSpc>
                <a:spcPct val="115000"/>
              </a:lnSpc>
              <a:spcBef>
                <a:spcPts val="0"/>
              </a:spcBef>
              <a:spcAft>
                <a:spcPts val="0"/>
              </a:spcAft>
              <a:buClr>
                <a:srgbClr val="38761D"/>
              </a:buClr>
              <a:buSzPct val="100000"/>
              <a:buFont typeface="Nunito"/>
              <a:buChar char="➔"/>
            </a:pPr>
            <a:r>
              <a:rPr b="1" lang="en" sz="1500">
                <a:solidFill>
                  <a:srgbClr val="38761D"/>
                </a:solidFill>
                <a:latin typeface="Nunito"/>
                <a:ea typeface="Nunito"/>
                <a:cs typeface="Nunito"/>
                <a:sym typeface="Nunito"/>
              </a:rPr>
              <a:t>Kerb Weight, </a:t>
            </a:r>
            <a:endParaRPr b="1" sz="1500">
              <a:solidFill>
                <a:srgbClr val="38761D"/>
              </a:solidFill>
              <a:latin typeface="Nunito"/>
              <a:ea typeface="Nunito"/>
              <a:cs typeface="Nunito"/>
              <a:sym typeface="Nunito"/>
            </a:endParaRPr>
          </a:p>
          <a:p>
            <a:pPr indent="-309562" lvl="0" marL="457200" rtl="0" algn="l">
              <a:lnSpc>
                <a:spcPct val="115000"/>
              </a:lnSpc>
              <a:spcBef>
                <a:spcPts val="0"/>
              </a:spcBef>
              <a:spcAft>
                <a:spcPts val="0"/>
              </a:spcAft>
              <a:buClr>
                <a:srgbClr val="38761D"/>
              </a:buClr>
              <a:buSzPct val="100000"/>
              <a:buFont typeface="Nunito"/>
              <a:buChar char="➔"/>
            </a:pPr>
            <a:r>
              <a:rPr b="1" lang="en" sz="1500">
                <a:solidFill>
                  <a:srgbClr val="38761D"/>
                </a:solidFill>
                <a:latin typeface="Nunito"/>
                <a:ea typeface="Nunito"/>
                <a:cs typeface="Nunito"/>
                <a:sym typeface="Nunito"/>
              </a:rPr>
              <a:t>Top Speed,</a:t>
            </a:r>
            <a:endParaRPr b="1" sz="1500">
              <a:solidFill>
                <a:srgbClr val="38761D"/>
              </a:solidFill>
              <a:latin typeface="Nunito"/>
              <a:ea typeface="Nunito"/>
              <a:cs typeface="Nunito"/>
              <a:sym typeface="Nunito"/>
            </a:endParaRPr>
          </a:p>
          <a:p>
            <a:pPr indent="-309562" lvl="0" marL="457200" rtl="0" algn="l">
              <a:lnSpc>
                <a:spcPct val="115000"/>
              </a:lnSpc>
              <a:spcBef>
                <a:spcPts val="0"/>
              </a:spcBef>
              <a:spcAft>
                <a:spcPts val="0"/>
              </a:spcAft>
              <a:buClr>
                <a:srgbClr val="38761D"/>
              </a:buClr>
              <a:buSzPct val="100000"/>
              <a:buFont typeface="Nunito"/>
              <a:buChar char="➔"/>
            </a:pPr>
            <a:r>
              <a:rPr b="1" lang="en" sz="1500">
                <a:solidFill>
                  <a:srgbClr val="38761D"/>
                </a:solidFill>
                <a:latin typeface="Nunito"/>
                <a:ea typeface="Nunito"/>
                <a:cs typeface="Nunito"/>
                <a:sym typeface="Nunito"/>
              </a:rPr>
              <a:t>Max Power Delivered, and </a:t>
            </a:r>
            <a:endParaRPr b="1" sz="1500">
              <a:solidFill>
                <a:srgbClr val="38761D"/>
              </a:solidFill>
              <a:latin typeface="Nunito"/>
              <a:ea typeface="Nunito"/>
              <a:cs typeface="Nunito"/>
              <a:sym typeface="Nunito"/>
            </a:endParaRPr>
          </a:p>
          <a:p>
            <a:pPr indent="-309562" lvl="0" marL="457200" rtl="0" algn="l">
              <a:lnSpc>
                <a:spcPct val="115000"/>
              </a:lnSpc>
              <a:spcBef>
                <a:spcPts val="0"/>
              </a:spcBef>
              <a:spcAft>
                <a:spcPts val="0"/>
              </a:spcAft>
              <a:buClr>
                <a:srgbClr val="38761D"/>
              </a:buClr>
              <a:buSzPct val="100000"/>
              <a:buFont typeface="Nunito"/>
              <a:buChar char="➔"/>
            </a:pPr>
            <a:r>
              <a:rPr b="1" lang="en" sz="1500">
                <a:solidFill>
                  <a:srgbClr val="38761D"/>
                </a:solidFill>
                <a:latin typeface="Nunito"/>
                <a:ea typeface="Nunito"/>
                <a:cs typeface="Nunito"/>
                <a:sym typeface="Nunito"/>
              </a:rPr>
              <a:t>Max Torque Delivered</a:t>
            </a:r>
            <a:endParaRPr b="1" sz="1500">
              <a:solidFill>
                <a:srgbClr val="38761D"/>
              </a:solidFill>
              <a:latin typeface="Nunito"/>
              <a:ea typeface="Nunito"/>
              <a:cs typeface="Nunito"/>
              <a:sym typeface="Nunito"/>
            </a:endParaRPr>
          </a:p>
          <a:p>
            <a:pPr indent="0" lvl="0" marL="0" rtl="0" algn="l">
              <a:lnSpc>
                <a:spcPct val="115000"/>
              </a:lnSpc>
              <a:spcBef>
                <a:spcPts val="1200"/>
              </a:spcBef>
              <a:spcAft>
                <a:spcPts val="0"/>
              </a:spcAft>
              <a:buNone/>
            </a:pPr>
            <a:r>
              <a:rPr lang="en" sz="1500">
                <a:solidFill>
                  <a:schemeClr val="dk2"/>
                </a:solidFill>
                <a:latin typeface="Nunito"/>
                <a:ea typeface="Nunito"/>
                <a:cs typeface="Nunito"/>
                <a:sym typeface="Nunito"/>
              </a:rPr>
              <a:t>A weak </a:t>
            </a:r>
            <a:r>
              <a:rPr b="1" lang="en" sz="1500">
                <a:solidFill>
                  <a:srgbClr val="FF0000"/>
                </a:solidFill>
                <a:latin typeface="Nunito"/>
                <a:ea typeface="Nunito"/>
                <a:cs typeface="Nunito"/>
                <a:sym typeface="Nunito"/>
              </a:rPr>
              <a:t>negative </a:t>
            </a:r>
            <a:r>
              <a:rPr lang="en" sz="1500">
                <a:solidFill>
                  <a:schemeClr val="dk2"/>
                </a:solidFill>
                <a:latin typeface="Nunito"/>
                <a:ea typeface="Nunito"/>
                <a:cs typeface="Nunito"/>
                <a:sym typeface="Nunito"/>
              </a:rPr>
              <a:t>correlation can be seen between listed price and </a:t>
            </a:r>
            <a:r>
              <a:rPr b="1" lang="en" sz="1500">
                <a:solidFill>
                  <a:srgbClr val="FF0000"/>
                </a:solidFill>
                <a:latin typeface="Nunito"/>
                <a:ea typeface="Nunito"/>
                <a:cs typeface="Nunito"/>
                <a:sym typeface="Nunito"/>
              </a:rPr>
              <a:t>Acceleration</a:t>
            </a:r>
            <a:r>
              <a:rPr lang="en" sz="1500">
                <a:solidFill>
                  <a:schemeClr val="dk2"/>
                </a:solidFill>
                <a:latin typeface="Nunito"/>
                <a:ea typeface="Nunito"/>
                <a:cs typeface="Nunito"/>
                <a:sym typeface="Nunito"/>
              </a:rPr>
              <a:t>.</a:t>
            </a:r>
            <a:endParaRPr sz="1500">
              <a:solidFill>
                <a:schemeClr val="dk2"/>
              </a:solidFill>
              <a:latin typeface="Nunito"/>
              <a:ea typeface="Nunito"/>
              <a:cs typeface="Nunito"/>
              <a:sym typeface="Nunito"/>
            </a:endParaRPr>
          </a:p>
          <a:p>
            <a:pPr indent="0" lvl="0" marL="1371600" rtl="0" algn="l">
              <a:lnSpc>
                <a:spcPct val="115000"/>
              </a:lnSpc>
              <a:spcBef>
                <a:spcPts val="1200"/>
              </a:spcBef>
              <a:spcAft>
                <a:spcPts val="0"/>
              </a:spcAft>
              <a:buNone/>
            </a:pPr>
            <a:r>
              <a:rPr lang="en" sz="1308">
                <a:latin typeface="Nunito"/>
                <a:ea typeface="Nunito"/>
                <a:cs typeface="Nunito"/>
                <a:sym typeface="Nunito"/>
              </a:rPr>
              <a:t> </a:t>
            </a:r>
            <a:endParaRPr sz="1308">
              <a:latin typeface="Nunito"/>
              <a:ea typeface="Nunito"/>
              <a:cs typeface="Nunito"/>
              <a:sym typeface="Nunito"/>
            </a:endParaRPr>
          </a:p>
          <a:p>
            <a:pPr indent="0" lvl="0" marL="914400" rtl="0" algn="l">
              <a:lnSpc>
                <a:spcPct val="115000"/>
              </a:lnSpc>
              <a:spcBef>
                <a:spcPts val="1200"/>
              </a:spcBef>
              <a:spcAft>
                <a:spcPts val="1200"/>
              </a:spcAft>
              <a:buNone/>
            </a:pPr>
            <a:r>
              <a:t/>
            </a:r>
            <a:endParaRPr sz="1100">
              <a:latin typeface="Nunito"/>
              <a:ea typeface="Nunito"/>
              <a:cs typeface="Nunito"/>
              <a:sym typeface="Nunito"/>
            </a:endParaRPr>
          </a:p>
        </p:txBody>
      </p:sp>
      <p:pic>
        <p:nvPicPr>
          <p:cNvPr id="429" name="Google Shape;429;p33"/>
          <p:cNvPicPr preferRelativeResize="0"/>
          <p:nvPr/>
        </p:nvPicPr>
        <p:blipFill>
          <a:blip r:embed="rId3">
            <a:alphaModFix/>
          </a:blip>
          <a:stretch>
            <a:fillRect/>
          </a:stretch>
        </p:blipFill>
        <p:spPr>
          <a:xfrm>
            <a:off x="533000" y="1355275"/>
            <a:ext cx="5943600" cy="1922200"/>
          </a:xfrm>
          <a:prstGeom prst="rect">
            <a:avLst/>
          </a:prstGeom>
          <a:noFill/>
          <a:ln>
            <a:noFill/>
          </a:ln>
        </p:spPr>
      </p:pic>
      <p:pic>
        <p:nvPicPr>
          <p:cNvPr id="430" name="Google Shape;430;p33"/>
          <p:cNvPicPr preferRelativeResize="0"/>
          <p:nvPr/>
        </p:nvPicPr>
        <p:blipFill>
          <a:blip r:embed="rId4">
            <a:alphaModFix/>
          </a:blip>
          <a:stretch>
            <a:fillRect/>
          </a:stretch>
        </p:blipFill>
        <p:spPr>
          <a:xfrm>
            <a:off x="449800" y="3277475"/>
            <a:ext cx="5943600" cy="179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 name="Shape 434"/>
        <p:cNvGrpSpPr/>
        <p:nvPr/>
      </p:nvGrpSpPr>
      <p:grpSpPr>
        <a:xfrm>
          <a:off x="0" y="0"/>
          <a:ext cx="0" cy="0"/>
          <a:chOff x="0" y="0"/>
          <a:chExt cx="0" cy="0"/>
        </a:xfrm>
      </p:grpSpPr>
      <p:sp>
        <p:nvSpPr>
          <p:cNvPr id="435" name="Google Shape;435;p34"/>
          <p:cNvSpPr txBox="1"/>
          <p:nvPr>
            <p:ph type="title"/>
          </p:nvPr>
        </p:nvSpPr>
        <p:spPr>
          <a:xfrm>
            <a:off x="415425" y="152725"/>
            <a:ext cx="4719300" cy="40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Plot</a:t>
            </a:r>
            <a:endParaRPr/>
          </a:p>
        </p:txBody>
      </p:sp>
      <p:pic>
        <p:nvPicPr>
          <p:cNvPr id="436" name="Google Shape;436;p34"/>
          <p:cNvPicPr preferRelativeResize="0"/>
          <p:nvPr/>
        </p:nvPicPr>
        <p:blipFill>
          <a:blip r:embed="rId3">
            <a:alphaModFix/>
          </a:blip>
          <a:stretch>
            <a:fillRect/>
          </a:stretch>
        </p:blipFill>
        <p:spPr>
          <a:xfrm>
            <a:off x="361050" y="696438"/>
            <a:ext cx="7121650" cy="4349575"/>
          </a:xfrm>
          <a:prstGeom prst="rect">
            <a:avLst/>
          </a:prstGeom>
          <a:noFill/>
          <a:ln>
            <a:noFill/>
          </a:ln>
        </p:spPr>
      </p:pic>
      <p:sp>
        <p:nvSpPr>
          <p:cNvPr id="437" name="Google Shape;437;p34"/>
          <p:cNvSpPr/>
          <p:nvPr/>
        </p:nvSpPr>
        <p:spPr>
          <a:xfrm>
            <a:off x="1949625" y="1245375"/>
            <a:ext cx="265500" cy="3513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38" name="Google Shape;438;p34"/>
          <p:cNvSpPr txBox="1"/>
          <p:nvPr/>
        </p:nvSpPr>
        <p:spPr>
          <a:xfrm>
            <a:off x="6461250" y="696450"/>
            <a:ext cx="2501400" cy="4233900"/>
          </a:xfrm>
          <a:prstGeom prst="rect">
            <a:avLst/>
          </a:prstGeom>
          <a:solidFill>
            <a:srgbClr val="A4C2F4"/>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1200">
                <a:latin typeface="Nunito"/>
                <a:ea typeface="Nunito"/>
                <a:cs typeface="Nunito"/>
                <a:sym typeface="Nunito"/>
              </a:rPr>
              <a:t>The correlation plot shows </a:t>
            </a:r>
            <a:r>
              <a:rPr b="1" lang="en" sz="1200">
                <a:latin typeface="Nunito"/>
                <a:ea typeface="Nunito"/>
                <a:cs typeface="Nunito"/>
                <a:sym typeface="Nunito"/>
              </a:rPr>
              <a:t>multicollinearity </a:t>
            </a:r>
            <a:r>
              <a:rPr lang="en" sz="1200">
                <a:latin typeface="Nunito"/>
                <a:ea typeface="Nunito"/>
                <a:cs typeface="Nunito"/>
                <a:sym typeface="Nunito"/>
              </a:rPr>
              <a:t>among the independent variables.</a:t>
            </a:r>
            <a:endParaRPr sz="1200">
              <a:latin typeface="Nunito"/>
              <a:ea typeface="Nunito"/>
              <a:cs typeface="Nunito"/>
              <a:sym typeface="Nunito"/>
            </a:endParaRPr>
          </a:p>
          <a:p>
            <a:pPr indent="0" lvl="0" marL="0" rtl="0" algn="l">
              <a:lnSpc>
                <a:spcPct val="115000"/>
              </a:lnSpc>
              <a:spcBef>
                <a:spcPts val="1200"/>
              </a:spcBef>
              <a:spcAft>
                <a:spcPts val="0"/>
              </a:spcAft>
              <a:buNone/>
            </a:pPr>
            <a:r>
              <a:rPr b="1" lang="en" sz="1200">
                <a:solidFill>
                  <a:srgbClr val="188038"/>
                </a:solidFill>
                <a:latin typeface="Nunito"/>
                <a:ea typeface="Nunito"/>
                <a:cs typeface="Nunito"/>
                <a:sym typeface="Nunito"/>
              </a:rPr>
              <a:t>Strong Positive Correlation</a:t>
            </a:r>
            <a:r>
              <a:rPr lang="en" sz="1200">
                <a:latin typeface="Nunito"/>
                <a:ea typeface="Nunito"/>
                <a:cs typeface="Nunito"/>
                <a:sym typeface="Nunito"/>
              </a:rPr>
              <a:t> is observed among variables length, </a:t>
            </a:r>
            <a:r>
              <a:rPr b="1" lang="en" sz="1200">
                <a:solidFill>
                  <a:srgbClr val="188038"/>
                </a:solidFill>
                <a:latin typeface="Nunito"/>
                <a:ea typeface="Nunito"/>
                <a:cs typeface="Nunito"/>
                <a:sym typeface="Nunito"/>
              </a:rPr>
              <a:t>Width, Wheelbase, Front </a:t>
            </a:r>
            <a:r>
              <a:rPr lang="en" sz="1200">
                <a:solidFill>
                  <a:schemeClr val="dk2"/>
                </a:solidFill>
                <a:latin typeface="Nunito"/>
                <a:ea typeface="Nunito"/>
                <a:cs typeface="Nunito"/>
                <a:sym typeface="Nunito"/>
              </a:rPr>
              <a:t>and </a:t>
            </a:r>
            <a:r>
              <a:rPr b="1" lang="en" sz="1200">
                <a:solidFill>
                  <a:srgbClr val="188038"/>
                </a:solidFill>
                <a:latin typeface="Nunito"/>
                <a:ea typeface="Nunito"/>
                <a:cs typeface="Nunito"/>
                <a:sym typeface="Nunito"/>
              </a:rPr>
              <a:t>Rear Tread, Kerb Weight</a:t>
            </a:r>
            <a:r>
              <a:rPr lang="en" sz="1200">
                <a:latin typeface="Nunito"/>
                <a:ea typeface="Nunito"/>
                <a:cs typeface="Nunito"/>
                <a:sym typeface="Nunito"/>
              </a:rPr>
              <a:t> etc</a:t>
            </a:r>
            <a:endParaRPr sz="1200">
              <a:latin typeface="Nunito"/>
              <a:ea typeface="Nunito"/>
              <a:cs typeface="Nunito"/>
              <a:sym typeface="Nunito"/>
            </a:endParaRPr>
          </a:p>
          <a:p>
            <a:pPr indent="0" lvl="0" marL="0" rtl="0" algn="l">
              <a:lnSpc>
                <a:spcPct val="115000"/>
              </a:lnSpc>
              <a:spcBef>
                <a:spcPts val="1200"/>
              </a:spcBef>
              <a:spcAft>
                <a:spcPts val="0"/>
              </a:spcAft>
              <a:buNone/>
            </a:pPr>
            <a:r>
              <a:rPr b="1" lang="en" sz="1200">
                <a:solidFill>
                  <a:srgbClr val="FF0000"/>
                </a:solidFill>
                <a:latin typeface="Nunito"/>
                <a:ea typeface="Nunito"/>
                <a:cs typeface="Nunito"/>
                <a:sym typeface="Nunito"/>
              </a:rPr>
              <a:t>Strong Negative C</a:t>
            </a:r>
            <a:r>
              <a:rPr b="1" lang="en" sz="1200">
                <a:solidFill>
                  <a:srgbClr val="FF0000"/>
                </a:solidFill>
                <a:latin typeface="Nunito"/>
                <a:ea typeface="Nunito"/>
                <a:cs typeface="Nunito"/>
                <a:sym typeface="Nunito"/>
              </a:rPr>
              <a:t>orrelation</a:t>
            </a:r>
            <a:r>
              <a:rPr lang="en" sz="1200">
                <a:latin typeface="Nunito"/>
                <a:ea typeface="Nunito"/>
                <a:cs typeface="Nunito"/>
                <a:sym typeface="Nunito"/>
              </a:rPr>
              <a:t> is between </a:t>
            </a:r>
            <a:r>
              <a:rPr b="1" lang="en" sz="1200">
                <a:solidFill>
                  <a:srgbClr val="FF0000"/>
                </a:solidFill>
                <a:latin typeface="Nunito"/>
                <a:ea typeface="Nunito"/>
                <a:cs typeface="Nunito"/>
                <a:sym typeface="Nunito"/>
              </a:rPr>
              <a:t>Acceleration </a:t>
            </a:r>
            <a:r>
              <a:rPr lang="en" sz="1200">
                <a:latin typeface="Nunito"/>
                <a:ea typeface="Nunito"/>
                <a:cs typeface="Nunito"/>
                <a:sym typeface="Nunito"/>
              </a:rPr>
              <a:t>Vs </a:t>
            </a:r>
            <a:endParaRPr sz="1200">
              <a:latin typeface="Nunito"/>
              <a:ea typeface="Nunito"/>
              <a:cs typeface="Nunito"/>
              <a:sym typeface="Nunito"/>
            </a:endParaRPr>
          </a:p>
          <a:p>
            <a:pPr indent="-304800" lvl="0" marL="457200" rtl="0" algn="l">
              <a:lnSpc>
                <a:spcPct val="115000"/>
              </a:lnSpc>
              <a:spcBef>
                <a:spcPts val="1200"/>
              </a:spcBef>
              <a:spcAft>
                <a:spcPts val="0"/>
              </a:spcAft>
              <a:buSzPts val="1200"/>
              <a:buFont typeface="Nunito"/>
              <a:buChar char="●"/>
            </a:pPr>
            <a:r>
              <a:rPr b="1" lang="en" sz="1200">
                <a:solidFill>
                  <a:srgbClr val="FF0000"/>
                </a:solidFill>
                <a:latin typeface="Nunito"/>
                <a:ea typeface="Nunito"/>
                <a:cs typeface="Nunito"/>
                <a:sym typeface="Nunito"/>
              </a:rPr>
              <a:t>Top Speed</a:t>
            </a:r>
            <a:endParaRPr b="1" sz="1200">
              <a:solidFill>
                <a:srgbClr val="FF0000"/>
              </a:solidFill>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b="1" lang="en" sz="1200">
                <a:solidFill>
                  <a:srgbClr val="FF0000"/>
                </a:solidFill>
                <a:latin typeface="Nunito"/>
                <a:ea typeface="Nunito"/>
                <a:cs typeface="Nunito"/>
                <a:sym typeface="Nunito"/>
              </a:rPr>
              <a:t>Max Power</a:t>
            </a:r>
            <a:r>
              <a:rPr lang="en" sz="1200">
                <a:latin typeface="Nunito"/>
                <a:ea typeface="Nunito"/>
                <a:cs typeface="Nunito"/>
                <a:sym typeface="Nunito"/>
              </a:rPr>
              <a:t> and </a:t>
            </a:r>
            <a:r>
              <a:rPr b="1" lang="en" sz="1200">
                <a:solidFill>
                  <a:srgbClr val="FF0000"/>
                </a:solidFill>
                <a:latin typeface="Nunito"/>
                <a:ea typeface="Nunito"/>
                <a:cs typeface="Nunito"/>
                <a:sym typeface="Nunito"/>
              </a:rPr>
              <a:t>Torque Delivered</a:t>
            </a:r>
            <a:endParaRPr b="1" sz="1200">
              <a:solidFill>
                <a:srgbClr val="FF0000"/>
              </a:solidFill>
              <a:latin typeface="Nunito"/>
              <a:ea typeface="Nunito"/>
              <a:cs typeface="Nunito"/>
              <a:sym typeface="Nunito"/>
            </a:endParaRPr>
          </a:p>
          <a:p>
            <a:pPr indent="0" lvl="0" marL="0" rtl="0" algn="l">
              <a:lnSpc>
                <a:spcPct val="115000"/>
              </a:lnSpc>
              <a:spcBef>
                <a:spcPts val="1200"/>
              </a:spcBef>
              <a:spcAft>
                <a:spcPts val="0"/>
              </a:spcAft>
              <a:buNone/>
            </a:pPr>
            <a:r>
              <a:rPr b="1" lang="en" sz="1200">
                <a:solidFill>
                  <a:srgbClr val="CC0000"/>
                </a:solidFill>
                <a:latin typeface="Nunito"/>
                <a:ea typeface="Nunito"/>
                <a:cs typeface="Nunito"/>
                <a:sym typeface="Nunito"/>
              </a:rPr>
              <a:t>Compression Ratio</a:t>
            </a:r>
            <a:r>
              <a:rPr lang="en" sz="1200">
                <a:latin typeface="Nunito"/>
                <a:ea typeface="Nunito"/>
                <a:cs typeface="Nunito"/>
                <a:sym typeface="Nunito"/>
              </a:rPr>
              <a:t> and </a:t>
            </a:r>
            <a:endParaRPr sz="1200">
              <a:latin typeface="Nunito"/>
              <a:ea typeface="Nunito"/>
              <a:cs typeface="Nunito"/>
              <a:sym typeface="Nunito"/>
            </a:endParaRPr>
          </a:p>
          <a:p>
            <a:pPr indent="-304800" lvl="0" marL="457200" rtl="0" algn="l">
              <a:lnSpc>
                <a:spcPct val="115000"/>
              </a:lnSpc>
              <a:spcBef>
                <a:spcPts val="1200"/>
              </a:spcBef>
              <a:spcAft>
                <a:spcPts val="0"/>
              </a:spcAft>
              <a:buClr>
                <a:schemeClr val="dk2"/>
              </a:buClr>
              <a:buSzPts val="1200"/>
              <a:buFont typeface="Nunito"/>
              <a:buChar char="●"/>
            </a:pPr>
            <a:r>
              <a:rPr b="1" lang="en" sz="1200">
                <a:solidFill>
                  <a:srgbClr val="980000"/>
                </a:solidFill>
                <a:latin typeface="Nunito"/>
                <a:ea typeface="Nunito"/>
                <a:cs typeface="Nunito"/>
                <a:sym typeface="Nunito"/>
              </a:rPr>
              <a:t>Max Torque At</a:t>
            </a:r>
            <a:endParaRPr b="1" sz="1200">
              <a:solidFill>
                <a:srgbClr val="980000"/>
              </a:solidFill>
              <a:latin typeface="Nunito"/>
              <a:ea typeface="Nunito"/>
              <a:cs typeface="Nunito"/>
              <a:sym typeface="Nunito"/>
            </a:endParaRPr>
          </a:p>
          <a:p>
            <a:pPr indent="-304800" lvl="0" marL="457200" rtl="0" algn="l">
              <a:lnSpc>
                <a:spcPct val="115000"/>
              </a:lnSpc>
              <a:spcBef>
                <a:spcPts val="0"/>
              </a:spcBef>
              <a:spcAft>
                <a:spcPts val="0"/>
              </a:spcAft>
              <a:buClr>
                <a:schemeClr val="dk2"/>
              </a:buClr>
              <a:buSzPts val="1200"/>
              <a:buFont typeface="Nunito"/>
              <a:buChar char="●"/>
            </a:pPr>
            <a:r>
              <a:rPr b="1" lang="en" sz="1200">
                <a:solidFill>
                  <a:srgbClr val="980000"/>
                </a:solidFill>
                <a:latin typeface="Nunito"/>
                <a:ea typeface="Nunito"/>
                <a:cs typeface="Nunito"/>
                <a:sym typeface="Nunito"/>
              </a:rPr>
              <a:t>Max Power At</a:t>
            </a:r>
            <a:r>
              <a:rPr lang="en" sz="1200">
                <a:latin typeface="Nunito"/>
                <a:ea typeface="Nunito"/>
                <a:cs typeface="Nunito"/>
                <a:sym typeface="Nunito"/>
              </a:rPr>
              <a:t> also show </a:t>
            </a:r>
            <a:r>
              <a:rPr b="1" lang="en" sz="1200">
                <a:solidFill>
                  <a:srgbClr val="980000"/>
                </a:solidFill>
                <a:latin typeface="Nunito"/>
                <a:ea typeface="Nunito"/>
                <a:cs typeface="Nunito"/>
                <a:sym typeface="Nunito"/>
              </a:rPr>
              <a:t>negative </a:t>
            </a:r>
            <a:r>
              <a:rPr lang="en" sz="1200">
                <a:latin typeface="Nunito"/>
                <a:ea typeface="Nunito"/>
                <a:cs typeface="Nunito"/>
                <a:sym typeface="Nunito"/>
              </a:rPr>
              <a:t>correlation.</a:t>
            </a:r>
            <a:endParaRPr sz="11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91" name="Shape 291"/>
        <p:cNvGrpSpPr/>
        <p:nvPr/>
      </p:nvGrpSpPr>
      <p:grpSpPr>
        <a:xfrm>
          <a:off x="0" y="0"/>
          <a:ext cx="0" cy="0"/>
          <a:chOff x="0" y="0"/>
          <a:chExt cx="0" cy="0"/>
        </a:xfrm>
      </p:grpSpPr>
      <p:sp>
        <p:nvSpPr>
          <p:cNvPr id="292" name="Google Shape;292;p17"/>
          <p:cNvSpPr txBox="1"/>
          <p:nvPr>
            <p:ph type="title"/>
          </p:nvPr>
        </p:nvSpPr>
        <p:spPr>
          <a:xfrm>
            <a:off x="556950" y="200100"/>
            <a:ext cx="6746700" cy="1185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TEAM</a:t>
            </a:r>
            <a:endParaRPr>
              <a:solidFill>
                <a:srgbClr val="000000"/>
              </a:solidFill>
              <a:latin typeface="Times New Roman"/>
              <a:ea typeface="Times New Roman"/>
              <a:cs typeface="Times New Roman"/>
              <a:sym typeface="Times New Roman"/>
            </a:endParaRPr>
          </a:p>
        </p:txBody>
      </p:sp>
      <p:sp>
        <p:nvSpPr>
          <p:cNvPr id="293" name="Google Shape;293;p17"/>
          <p:cNvSpPr txBox="1"/>
          <p:nvPr/>
        </p:nvSpPr>
        <p:spPr>
          <a:xfrm>
            <a:off x="741650" y="1483263"/>
            <a:ext cx="4219200" cy="8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Times New Roman"/>
                <a:ea typeface="Times New Roman"/>
                <a:cs typeface="Times New Roman"/>
                <a:sym typeface="Times New Roman"/>
              </a:rPr>
              <a:t>Mentor: </a:t>
            </a:r>
            <a:r>
              <a:rPr lang="en" sz="1900">
                <a:latin typeface="Times New Roman"/>
                <a:ea typeface="Times New Roman"/>
                <a:cs typeface="Times New Roman"/>
                <a:sym typeface="Times New Roman"/>
              </a:rPr>
              <a:t>Mr.Jatinder Bedi</a:t>
            </a:r>
            <a:endParaRPr sz="1900">
              <a:latin typeface="Times New Roman"/>
              <a:ea typeface="Times New Roman"/>
              <a:cs typeface="Times New Roman"/>
              <a:sym typeface="Times New Roman"/>
            </a:endParaRPr>
          </a:p>
        </p:txBody>
      </p:sp>
      <p:sp>
        <p:nvSpPr>
          <p:cNvPr id="294" name="Google Shape;294;p17"/>
          <p:cNvSpPr txBox="1"/>
          <p:nvPr/>
        </p:nvSpPr>
        <p:spPr>
          <a:xfrm>
            <a:off x="687425" y="2385950"/>
            <a:ext cx="4414800" cy="23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Times New Roman"/>
                <a:ea typeface="Times New Roman"/>
                <a:cs typeface="Times New Roman"/>
                <a:sym typeface="Times New Roman"/>
              </a:rPr>
              <a:t>Team Members:</a:t>
            </a:r>
            <a:endParaRPr b="1" sz="1900">
              <a:latin typeface="Times New Roman"/>
              <a:ea typeface="Times New Roman"/>
              <a:cs typeface="Times New Roman"/>
              <a:sym typeface="Times New Roman"/>
            </a:endParaRPr>
          </a:p>
          <a:p>
            <a:pPr indent="0" lvl="0" marL="0" rtl="0" algn="l">
              <a:spcBef>
                <a:spcPts val="0"/>
              </a:spcBef>
              <a:spcAft>
                <a:spcPts val="0"/>
              </a:spcAft>
              <a:buNone/>
            </a:pPr>
            <a:r>
              <a:t/>
            </a:r>
            <a:endParaRPr b="1"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Lokesh Kumar</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Bala Yudhistran B</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A Pavithra</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Shem Jabasteen</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Harish Aaditya</a:t>
            </a:r>
            <a:endParaRPr sz="19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 name="Shape 442"/>
        <p:cNvGrpSpPr/>
        <p:nvPr/>
      </p:nvGrpSpPr>
      <p:grpSpPr>
        <a:xfrm>
          <a:off x="0" y="0"/>
          <a:ext cx="0" cy="0"/>
          <a:chOff x="0" y="0"/>
          <a:chExt cx="0" cy="0"/>
        </a:xfrm>
      </p:grpSpPr>
      <p:sp>
        <p:nvSpPr>
          <p:cNvPr id="443" name="Google Shape;443;p35"/>
          <p:cNvSpPr txBox="1"/>
          <p:nvPr>
            <p:ph type="title"/>
          </p:nvPr>
        </p:nvSpPr>
        <p:spPr>
          <a:xfrm>
            <a:off x="1236900" y="771975"/>
            <a:ext cx="4719300" cy="40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Bivariate Analysis</a:t>
            </a:r>
            <a:endParaRPr/>
          </a:p>
        </p:txBody>
      </p:sp>
      <p:pic>
        <p:nvPicPr>
          <p:cNvPr id="444" name="Google Shape;444;p35"/>
          <p:cNvPicPr preferRelativeResize="0"/>
          <p:nvPr/>
        </p:nvPicPr>
        <p:blipFill>
          <a:blip r:embed="rId3">
            <a:alphaModFix/>
          </a:blip>
          <a:stretch>
            <a:fillRect/>
          </a:stretch>
        </p:blipFill>
        <p:spPr>
          <a:xfrm>
            <a:off x="215600" y="1374725"/>
            <a:ext cx="8839200" cy="36108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Insights</a:t>
            </a:r>
            <a:endParaRPr/>
          </a:p>
        </p:txBody>
      </p:sp>
      <p:pic>
        <p:nvPicPr>
          <p:cNvPr id="450" name="Google Shape;450;p36"/>
          <p:cNvPicPr preferRelativeResize="0"/>
          <p:nvPr/>
        </p:nvPicPr>
        <p:blipFill>
          <a:blip r:embed="rId3">
            <a:alphaModFix/>
          </a:blip>
          <a:stretch>
            <a:fillRect/>
          </a:stretch>
        </p:blipFill>
        <p:spPr>
          <a:xfrm>
            <a:off x="0" y="1522775"/>
            <a:ext cx="5250957" cy="3240825"/>
          </a:xfrm>
          <a:prstGeom prst="rect">
            <a:avLst/>
          </a:prstGeom>
          <a:noFill/>
          <a:ln>
            <a:noFill/>
          </a:ln>
        </p:spPr>
      </p:pic>
      <p:cxnSp>
        <p:nvCxnSpPr>
          <p:cNvPr id="451" name="Google Shape;451;p36"/>
          <p:cNvCxnSpPr/>
          <p:nvPr/>
        </p:nvCxnSpPr>
        <p:spPr>
          <a:xfrm>
            <a:off x="3036475" y="4076200"/>
            <a:ext cx="3058500" cy="0"/>
          </a:xfrm>
          <a:prstGeom prst="straightConnector1">
            <a:avLst/>
          </a:prstGeom>
          <a:noFill/>
          <a:ln cap="flat" cmpd="sng" w="19050">
            <a:solidFill>
              <a:schemeClr val="dk2"/>
            </a:solidFill>
            <a:prstDash val="solid"/>
            <a:round/>
            <a:headEnd len="med" w="med" type="none"/>
            <a:tailEnd len="med" w="med" type="triangle"/>
          </a:ln>
        </p:spPr>
      </p:cxnSp>
      <p:sp>
        <p:nvSpPr>
          <p:cNvPr id="452" name="Google Shape;452;p36"/>
          <p:cNvSpPr txBox="1"/>
          <p:nvPr/>
        </p:nvSpPr>
        <p:spPr>
          <a:xfrm>
            <a:off x="6208500" y="3899200"/>
            <a:ext cx="19716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Color: White</a:t>
            </a:r>
            <a:endParaRPr sz="1300">
              <a:solidFill>
                <a:schemeClr val="dk2"/>
              </a:solidFill>
              <a:latin typeface="Nunito"/>
              <a:ea typeface="Nunito"/>
              <a:cs typeface="Nunito"/>
              <a:sym typeface="Nunito"/>
            </a:endParaRPr>
          </a:p>
        </p:txBody>
      </p:sp>
      <p:cxnSp>
        <p:nvCxnSpPr>
          <p:cNvPr id="453" name="Google Shape;453;p36"/>
          <p:cNvCxnSpPr/>
          <p:nvPr/>
        </p:nvCxnSpPr>
        <p:spPr>
          <a:xfrm flipH="1" rot="10800000">
            <a:off x="4211775" y="2218800"/>
            <a:ext cx="1996800" cy="12300"/>
          </a:xfrm>
          <a:prstGeom prst="straightConnector1">
            <a:avLst/>
          </a:prstGeom>
          <a:noFill/>
          <a:ln cap="flat" cmpd="sng" w="19050">
            <a:solidFill>
              <a:schemeClr val="dk2"/>
            </a:solidFill>
            <a:prstDash val="solid"/>
            <a:round/>
            <a:headEnd len="med" w="med" type="none"/>
            <a:tailEnd len="med" w="med" type="triangle"/>
          </a:ln>
        </p:spPr>
      </p:cxnSp>
      <p:sp>
        <p:nvSpPr>
          <p:cNvPr id="454" name="Google Shape;454;p36"/>
          <p:cNvSpPr txBox="1"/>
          <p:nvPr/>
        </p:nvSpPr>
        <p:spPr>
          <a:xfrm>
            <a:off x="6208500" y="1950800"/>
            <a:ext cx="2145900" cy="5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Oem</a:t>
            </a:r>
            <a:r>
              <a:rPr lang="en" sz="1300">
                <a:solidFill>
                  <a:schemeClr val="dk2"/>
                </a:solidFill>
                <a:latin typeface="Nunito"/>
                <a:ea typeface="Nunito"/>
                <a:cs typeface="Nunito"/>
                <a:sym typeface="Nunito"/>
              </a:rPr>
              <a:t>: Maruti</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Variant: VXI</a:t>
            </a:r>
            <a:endParaRPr sz="1300">
              <a:solidFill>
                <a:schemeClr val="dk2"/>
              </a:solidFill>
              <a:latin typeface="Nunito"/>
              <a:ea typeface="Nunito"/>
              <a:cs typeface="Nunito"/>
              <a:sym typeface="Nunito"/>
            </a:endParaRPr>
          </a:p>
        </p:txBody>
      </p:sp>
      <p:cxnSp>
        <p:nvCxnSpPr>
          <p:cNvPr id="455" name="Google Shape;455;p36"/>
          <p:cNvCxnSpPr/>
          <p:nvPr/>
        </p:nvCxnSpPr>
        <p:spPr>
          <a:xfrm flipH="1" rot="10800000">
            <a:off x="4048950" y="3039925"/>
            <a:ext cx="2096400" cy="1500"/>
          </a:xfrm>
          <a:prstGeom prst="straightConnector1">
            <a:avLst/>
          </a:prstGeom>
          <a:noFill/>
          <a:ln cap="flat" cmpd="sng" w="19050">
            <a:solidFill>
              <a:schemeClr val="dk2"/>
            </a:solidFill>
            <a:prstDash val="solid"/>
            <a:round/>
            <a:headEnd len="med" w="med" type="none"/>
            <a:tailEnd len="med" w="med" type="triangle"/>
          </a:ln>
        </p:spPr>
      </p:cxnSp>
      <p:sp>
        <p:nvSpPr>
          <p:cNvPr id="456" name="Google Shape;456;p36"/>
          <p:cNvSpPr txBox="1"/>
          <p:nvPr/>
        </p:nvSpPr>
        <p:spPr>
          <a:xfrm>
            <a:off x="6208500" y="2827825"/>
            <a:ext cx="2145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Doors: 5</a:t>
            </a:r>
            <a:endParaRPr sz="1300">
              <a:solidFill>
                <a:schemeClr val="dk2"/>
              </a:solidFill>
              <a:latin typeface="Nunito"/>
              <a:ea typeface="Nunito"/>
              <a:cs typeface="Nunito"/>
              <a:sym typeface="Nunito"/>
            </a:endParaRPr>
          </a:p>
        </p:txBody>
      </p:sp>
      <p:cxnSp>
        <p:nvCxnSpPr>
          <p:cNvPr id="457" name="Google Shape;457;p36"/>
          <p:cNvCxnSpPr/>
          <p:nvPr/>
        </p:nvCxnSpPr>
        <p:spPr>
          <a:xfrm flipH="1" rot="10800000">
            <a:off x="3492175" y="3608500"/>
            <a:ext cx="2552100" cy="13500"/>
          </a:xfrm>
          <a:prstGeom prst="straightConnector1">
            <a:avLst/>
          </a:prstGeom>
          <a:noFill/>
          <a:ln cap="flat" cmpd="sng" w="19050">
            <a:solidFill>
              <a:schemeClr val="dk2"/>
            </a:solidFill>
            <a:prstDash val="solid"/>
            <a:round/>
            <a:headEnd len="med" w="med" type="none"/>
            <a:tailEnd len="med" w="med" type="triangle"/>
          </a:ln>
        </p:spPr>
      </p:cxnSp>
      <p:sp>
        <p:nvSpPr>
          <p:cNvPr id="458" name="Google Shape;458;p36"/>
          <p:cNvSpPr txBox="1"/>
          <p:nvPr/>
        </p:nvSpPr>
        <p:spPr>
          <a:xfrm>
            <a:off x="6094975" y="3363513"/>
            <a:ext cx="2145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Tyre</a:t>
            </a:r>
            <a:r>
              <a:rPr lang="en" sz="1300">
                <a:solidFill>
                  <a:schemeClr val="dk2"/>
                </a:solidFill>
                <a:latin typeface="Nunito"/>
                <a:ea typeface="Nunito"/>
                <a:cs typeface="Nunito"/>
                <a:sym typeface="Nunito"/>
              </a:rPr>
              <a:t>: </a:t>
            </a:r>
            <a:r>
              <a:rPr lang="en" sz="1300">
                <a:solidFill>
                  <a:schemeClr val="dk2"/>
                </a:solidFill>
                <a:latin typeface="Nunito"/>
                <a:ea typeface="Nunito"/>
                <a:cs typeface="Nunito"/>
                <a:sym typeface="Nunito"/>
              </a:rPr>
              <a:t>Tubeless</a:t>
            </a:r>
            <a:r>
              <a:rPr lang="en" sz="1300">
                <a:solidFill>
                  <a:schemeClr val="dk2"/>
                </a:solidFill>
                <a:latin typeface="Nunito"/>
                <a:ea typeface="Nunito"/>
                <a:cs typeface="Nunito"/>
                <a:sym typeface="Nunito"/>
              </a:rPr>
              <a:t> Radial</a:t>
            </a:r>
            <a:endParaRPr sz="1300">
              <a:solidFill>
                <a:schemeClr val="dk2"/>
              </a:solidFill>
              <a:latin typeface="Nunito"/>
              <a:ea typeface="Nunito"/>
              <a:cs typeface="Nunito"/>
              <a:sym typeface="Nunito"/>
            </a:endParaRPr>
          </a:p>
        </p:txBody>
      </p:sp>
      <p:sp>
        <p:nvSpPr>
          <p:cNvPr id="459" name="Google Shape;459;p36"/>
          <p:cNvSpPr txBox="1"/>
          <p:nvPr/>
        </p:nvSpPr>
        <p:spPr>
          <a:xfrm>
            <a:off x="4983500" y="998675"/>
            <a:ext cx="40053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2"/>
                </a:solidFill>
                <a:latin typeface="Nunito"/>
                <a:ea typeface="Nunito"/>
                <a:cs typeface="Nunito"/>
                <a:sym typeface="Nunito"/>
              </a:rPr>
              <a:t>Most Common / Preferred Vehicle Characteristics</a:t>
            </a:r>
            <a:endParaRPr b="1" sz="1300" u="sng">
              <a:solidFill>
                <a:schemeClr val="dk2"/>
              </a:solidFill>
              <a:latin typeface="Nunito"/>
              <a:ea typeface="Nunito"/>
              <a:cs typeface="Nunito"/>
              <a:sym typeface="Nunito"/>
            </a:endParaRPr>
          </a:p>
          <a:p>
            <a:pPr indent="0" lvl="0" marL="0" rtl="0" algn="l">
              <a:spcBef>
                <a:spcPts val="0"/>
              </a:spcBef>
              <a:spcAft>
                <a:spcPts val="0"/>
              </a:spcAft>
              <a:buNone/>
            </a:pPr>
            <a:r>
              <a:rPr b="1" lang="en" sz="1300">
                <a:solidFill>
                  <a:schemeClr val="dk2"/>
                </a:solidFill>
                <a:latin typeface="Nunito"/>
                <a:ea typeface="Nunito"/>
                <a:cs typeface="Nunito"/>
                <a:sym typeface="Nunito"/>
              </a:rPr>
              <a:t>Exterior</a:t>
            </a:r>
            <a:endParaRPr b="1" sz="1300">
              <a:solidFill>
                <a:schemeClr val="dk2"/>
              </a:solidFill>
              <a:latin typeface="Nunito"/>
              <a:ea typeface="Nunito"/>
              <a:cs typeface="Nunito"/>
              <a:sym typeface="Nunito"/>
            </a:endParaRPr>
          </a:p>
        </p:txBody>
      </p:sp>
      <p:cxnSp>
        <p:nvCxnSpPr>
          <p:cNvPr id="460" name="Google Shape;460;p36"/>
          <p:cNvCxnSpPr/>
          <p:nvPr/>
        </p:nvCxnSpPr>
        <p:spPr>
          <a:xfrm flipH="1" rot="10800000">
            <a:off x="4376800" y="2698825"/>
            <a:ext cx="1718100" cy="12900"/>
          </a:xfrm>
          <a:prstGeom prst="straightConnector1">
            <a:avLst/>
          </a:prstGeom>
          <a:noFill/>
          <a:ln cap="flat" cmpd="sng" w="19050">
            <a:solidFill>
              <a:schemeClr val="dk2"/>
            </a:solidFill>
            <a:prstDash val="solid"/>
            <a:round/>
            <a:headEnd len="med" w="med" type="none"/>
            <a:tailEnd len="med" w="med" type="triangle"/>
          </a:ln>
        </p:spPr>
      </p:cxnSp>
      <p:sp>
        <p:nvSpPr>
          <p:cNvPr id="461" name="Google Shape;461;p36"/>
          <p:cNvSpPr txBox="1"/>
          <p:nvPr/>
        </p:nvSpPr>
        <p:spPr>
          <a:xfrm>
            <a:off x="6208500" y="2535688"/>
            <a:ext cx="2145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Body</a:t>
            </a:r>
            <a:r>
              <a:rPr lang="en" sz="1300">
                <a:solidFill>
                  <a:schemeClr val="dk2"/>
                </a:solidFill>
                <a:latin typeface="Nunito"/>
                <a:ea typeface="Nunito"/>
                <a:cs typeface="Nunito"/>
                <a:sym typeface="Nunito"/>
              </a:rPr>
              <a:t>: Hatchback</a:t>
            </a:r>
            <a:endParaRPr sz="1300">
              <a:solidFill>
                <a:schemeClr val="dk2"/>
              </a:solidFill>
              <a:latin typeface="Nunito"/>
              <a:ea typeface="Nunito"/>
              <a:cs typeface="Nunito"/>
              <a:sym typeface="Nunito"/>
            </a:endParaRPr>
          </a:p>
        </p:txBody>
      </p:sp>
      <p:pic>
        <p:nvPicPr>
          <p:cNvPr id="462" name="Google Shape;462;p36"/>
          <p:cNvPicPr preferRelativeResize="0"/>
          <p:nvPr/>
        </p:nvPicPr>
        <p:blipFill>
          <a:blip r:embed="rId4">
            <a:alphaModFix/>
          </a:blip>
          <a:stretch>
            <a:fillRect/>
          </a:stretch>
        </p:blipFill>
        <p:spPr>
          <a:xfrm>
            <a:off x="-5" y="1597875"/>
            <a:ext cx="708505" cy="763475"/>
          </a:xfrm>
          <a:prstGeom prst="rect">
            <a:avLst/>
          </a:prstGeom>
          <a:noFill/>
          <a:ln>
            <a:noFill/>
          </a:ln>
        </p:spPr>
      </p:pic>
      <p:cxnSp>
        <p:nvCxnSpPr>
          <p:cNvPr id="463" name="Google Shape;463;p36"/>
          <p:cNvCxnSpPr/>
          <p:nvPr/>
        </p:nvCxnSpPr>
        <p:spPr>
          <a:xfrm>
            <a:off x="344650" y="1965725"/>
            <a:ext cx="12600" cy="2704500"/>
          </a:xfrm>
          <a:prstGeom prst="straightConnector1">
            <a:avLst/>
          </a:prstGeom>
          <a:noFill/>
          <a:ln cap="flat" cmpd="sng" w="19050">
            <a:solidFill>
              <a:schemeClr val="dk2"/>
            </a:solidFill>
            <a:prstDash val="solid"/>
            <a:round/>
            <a:headEnd len="med" w="med" type="none"/>
            <a:tailEnd len="med" w="med" type="none"/>
          </a:ln>
        </p:spPr>
      </p:cxnSp>
      <p:cxnSp>
        <p:nvCxnSpPr>
          <p:cNvPr id="464" name="Google Shape;464;p36"/>
          <p:cNvCxnSpPr/>
          <p:nvPr/>
        </p:nvCxnSpPr>
        <p:spPr>
          <a:xfrm>
            <a:off x="344650" y="4670225"/>
            <a:ext cx="5699700" cy="101100"/>
          </a:xfrm>
          <a:prstGeom prst="straightConnector1">
            <a:avLst/>
          </a:prstGeom>
          <a:noFill/>
          <a:ln cap="flat" cmpd="sng" w="19050">
            <a:solidFill>
              <a:schemeClr val="dk2"/>
            </a:solidFill>
            <a:prstDash val="solid"/>
            <a:round/>
            <a:headEnd len="med" w="med" type="none"/>
            <a:tailEnd len="med" w="med" type="triangle"/>
          </a:ln>
        </p:spPr>
      </p:cxnSp>
      <p:sp>
        <p:nvSpPr>
          <p:cNvPr id="465" name="Google Shape;465;p36"/>
          <p:cNvSpPr txBox="1"/>
          <p:nvPr/>
        </p:nvSpPr>
        <p:spPr>
          <a:xfrm>
            <a:off x="6094975" y="4677850"/>
            <a:ext cx="19716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Fuel</a:t>
            </a:r>
            <a:r>
              <a:rPr lang="en" sz="1300">
                <a:solidFill>
                  <a:schemeClr val="dk2"/>
                </a:solidFill>
                <a:latin typeface="Nunito"/>
                <a:ea typeface="Nunito"/>
                <a:cs typeface="Nunito"/>
                <a:sym typeface="Nunito"/>
              </a:rPr>
              <a:t>: Petrol</a:t>
            </a:r>
            <a:endParaRPr sz="1300">
              <a:solidFill>
                <a:schemeClr val="dk2"/>
              </a:solidFill>
              <a:latin typeface="Nunito"/>
              <a:ea typeface="Nunito"/>
              <a:cs typeface="Nunito"/>
              <a:sym typeface="Nunito"/>
            </a:endParaRPr>
          </a:p>
        </p:txBody>
      </p:sp>
      <p:cxnSp>
        <p:nvCxnSpPr>
          <p:cNvPr id="466" name="Google Shape;466;p36"/>
          <p:cNvCxnSpPr/>
          <p:nvPr/>
        </p:nvCxnSpPr>
        <p:spPr>
          <a:xfrm flipH="1" rot="10800000">
            <a:off x="3947150" y="1801450"/>
            <a:ext cx="2109600" cy="600"/>
          </a:xfrm>
          <a:prstGeom prst="straightConnector1">
            <a:avLst/>
          </a:prstGeom>
          <a:noFill/>
          <a:ln cap="flat" cmpd="sng" w="19050">
            <a:solidFill>
              <a:schemeClr val="dk2"/>
            </a:solidFill>
            <a:prstDash val="solid"/>
            <a:round/>
            <a:headEnd len="med" w="med" type="none"/>
            <a:tailEnd len="med" w="med" type="triangle"/>
          </a:ln>
        </p:spPr>
      </p:cxnSp>
      <p:sp>
        <p:nvSpPr>
          <p:cNvPr id="467" name="Google Shape;467;p36"/>
          <p:cNvSpPr txBox="1"/>
          <p:nvPr/>
        </p:nvSpPr>
        <p:spPr>
          <a:xfrm>
            <a:off x="6094975" y="1579438"/>
            <a:ext cx="2145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5 to 15 years age</a:t>
            </a:r>
            <a:endParaRPr sz="1300">
              <a:solidFill>
                <a:schemeClr val="dk2"/>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Insights</a:t>
            </a:r>
            <a:endParaRPr/>
          </a:p>
        </p:txBody>
      </p:sp>
      <p:sp>
        <p:nvSpPr>
          <p:cNvPr id="473" name="Google Shape;473;p37"/>
          <p:cNvSpPr txBox="1"/>
          <p:nvPr/>
        </p:nvSpPr>
        <p:spPr>
          <a:xfrm>
            <a:off x="4983500" y="998675"/>
            <a:ext cx="40053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2"/>
                </a:solidFill>
                <a:latin typeface="Nunito"/>
                <a:ea typeface="Nunito"/>
                <a:cs typeface="Nunito"/>
                <a:sym typeface="Nunito"/>
              </a:rPr>
              <a:t>Most Common / Preferred Vehicle Characteristics</a:t>
            </a:r>
            <a:endParaRPr b="1" sz="1300" u="sng">
              <a:solidFill>
                <a:schemeClr val="dk2"/>
              </a:solidFill>
              <a:latin typeface="Nunito"/>
              <a:ea typeface="Nunito"/>
              <a:cs typeface="Nunito"/>
              <a:sym typeface="Nunito"/>
            </a:endParaRPr>
          </a:p>
          <a:p>
            <a:pPr indent="0" lvl="0" marL="0" rtl="0" algn="l">
              <a:spcBef>
                <a:spcPts val="0"/>
              </a:spcBef>
              <a:spcAft>
                <a:spcPts val="0"/>
              </a:spcAft>
              <a:buNone/>
            </a:pPr>
            <a:r>
              <a:rPr b="1" lang="en" sz="1300">
                <a:solidFill>
                  <a:schemeClr val="dk2"/>
                </a:solidFill>
                <a:latin typeface="Nunito"/>
                <a:ea typeface="Nunito"/>
                <a:cs typeface="Nunito"/>
                <a:sym typeface="Nunito"/>
              </a:rPr>
              <a:t>In</a:t>
            </a:r>
            <a:r>
              <a:rPr b="1" lang="en" sz="1300">
                <a:solidFill>
                  <a:schemeClr val="dk2"/>
                </a:solidFill>
                <a:latin typeface="Nunito"/>
                <a:ea typeface="Nunito"/>
                <a:cs typeface="Nunito"/>
                <a:sym typeface="Nunito"/>
              </a:rPr>
              <a:t>terior</a:t>
            </a:r>
            <a:endParaRPr b="1" sz="1300">
              <a:solidFill>
                <a:schemeClr val="dk2"/>
              </a:solidFill>
              <a:latin typeface="Nunito"/>
              <a:ea typeface="Nunito"/>
              <a:cs typeface="Nunito"/>
              <a:sym typeface="Nunito"/>
            </a:endParaRPr>
          </a:p>
        </p:txBody>
      </p:sp>
      <p:pic>
        <p:nvPicPr>
          <p:cNvPr id="474" name="Google Shape;474;p37"/>
          <p:cNvPicPr preferRelativeResize="0"/>
          <p:nvPr/>
        </p:nvPicPr>
        <p:blipFill>
          <a:blip r:embed="rId3">
            <a:alphaModFix/>
          </a:blip>
          <a:stretch>
            <a:fillRect/>
          </a:stretch>
        </p:blipFill>
        <p:spPr>
          <a:xfrm>
            <a:off x="823050" y="2332350"/>
            <a:ext cx="3843675" cy="2456475"/>
          </a:xfrm>
          <a:prstGeom prst="rect">
            <a:avLst/>
          </a:prstGeom>
          <a:noFill/>
          <a:ln>
            <a:noFill/>
          </a:ln>
        </p:spPr>
      </p:pic>
      <p:sp>
        <p:nvSpPr>
          <p:cNvPr id="475" name="Google Shape;475;p37"/>
          <p:cNvSpPr txBox="1"/>
          <p:nvPr/>
        </p:nvSpPr>
        <p:spPr>
          <a:xfrm>
            <a:off x="6316375" y="2479000"/>
            <a:ext cx="12132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Seats: 5</a:t>
            </a:r>
            <a:endParaRPr sz="1300">
              <a:solidFill>
                <a:schemeClr val="dk2"/>
              </a:solidFill>
              <a:latin typeface="Nunito"/>
              <a:ea typeface="Nunito"/>
              <a:cs typeface="Nunito"/>
              <a:sym typeface="Nunito"/>
            </a:endParaRPr>
          </a:p>
        </p:txBody>
      </p:sp>
      <p:cxnSp>
        <p:nvCxnSpPr>
          <p:cNvPr id="476" name="Google Shape;476;p37"/>
          <p:cNvCxnSpPr/>
          <p:nvPr/>
        </p:nvCxnSpPr>
        <p:spPr>
          <a:xfrm flipH="1" rot="10800000">
            <a:off x="1772700" y="2029000"/>
            <a:ext cx="379200" cy="834000"/>
          </a:xfrm>
          <a:prstGeom prst="straightConnector1">
            <a:avLst/>
          </a:prstGeom>
          <a:noFill/>
          <a:ln cap="flat" cmpd="sng" w="19050">
            <a:solidFill>
              <a:schemeClr val="dk2"/>
            </a:solidFill>
            <a:prstDash val="solid"/>
            <a:round/>
            <a:headEnd len="med" w="med" type="none"/>
            <a:tailEnd len="med" w="med" type="triangle"/>
          </a:ln>
        </p:spPr>
      </p:cxnSp>
      <p:sp>
        <p:nvSpPr>
          <p:cNvPr id="477" name="Google Shape;477;p37"/>
          <p:cNvSpPr txBox="1"/>
          <p:nvPr/>
        </p:nvSpPr>
        <p:spPr>
          <a:xfrm>
            <a:off x="1925100" y="1597875"/>
            <a:ext cx="14274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Power Steering</a:t>
            </a:r>
            <a:endParaRPr sz="1300">
              <a:solidFill>
                <a:schemeClr val="dk2"/>
              </a:solidFill>
              <a:latin typeface="Nunito"/>
              <a:ea typeface="Nunito"/>
              <a:cs typeface="Nunito"/>
              <a:sym typeface="Nunito"/>
            </a:endParaRPr>
          </a:p>
        </p:txBody>
      </p:sp>
      <p:cxnSp>
        <p:nvCxnSpPr>
          <p:cNvPr id="478" name="Google Shape;478;p37"/>
          <p:cNvCxnSpPr/>
          <p:nvPr/>
        </p:nvCxnSpPr>
        <p:spPr>
          <a:xfrm flipH="1" rot="10800000">
            <a:off x="1697600" y="2054100"/>
            <a:ext cx="1932900" cy="1833300"/>
          </a:xfrm>
          <a:prstGeom prst="straightConnector1">
            <a:avLst/>
          </a:prstGeom>
          <a:noFill/>
          <a:ln cap="flat" cmpd="sng" w="19050">
            <a:solidFill>
              <a:schemeClr val="dk2"/>
            </a:solidFill>
            <a:prstDash val="solid"/>
            <a:round/>
            <a:headEnd len="med" w="med" type="none"/>
            <a:tailEnd len="med" w="med" type="triangle"/>
          </a:ln>
        </p:spPr>
      </p:cxnSp>
      <p:sp>
        <p:nvSpPr>
          <p:cNvPr id="479" name="Google Shape;479;p37"/>
          <p:cNvSpPr txBox="1"/>
          <p:nvPr/>
        </p:nvSpPr>
        <p:spPr>
          <a:xfrm>
            <a:off x="3718950" y="1730400"/>
            <a:ext cx="19329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Gear Box: 5 speed</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Transmission: Manual</a:t>
            </a:r>
            <a:endParaRPr sz="1300">
              <a:solidFill>
                <a:schemeClr val="dk2"/>
              </a:solidFill>
              <a:latin typeface="Nunito"/>
              <a:ea typeface="Nunito"/>
              <a:cs typeface="Nunito"/>
              <a:sym typeface="Nunito"/>
            </a:endParaRPr>
          </a:p>
        </p:txBody>
      </p:sp>
      <p:cxnSp>
        <p:nvCxnSpPr>
          <p:cNvPr id="480" name="Google Shape;480;p37"/>
          <p:cNvCxnSpPr/>
          <p:nvPr/>
        </p:nvCxnSpPr>
        <p:spPr>
          <a:xfrm flipH="1" rot="10800000">
            <a:off x="3870550" y="2778625"/>
            <a:ext cx="2335200" cy="766800"/>
          </a:xfrm>
          <a:prstGeom prst="straightConnector1">
            <a:avLst/>
          </a:prstGeom>
          <a:noFill/>
          <a:ln cap="flat" cmpd="sng" w="19050">
            <a:solidFill>
              <a:schemeClr val="dk2"/>
            </a:solidFill>
            <a:prstDash val="solid"/>
            <a:round/>
            <a:headEnd len="med" w="med" type="none"/>
            <a:tailEnd len="med" w="med" type="triangle"/>
          </a:ln>
        </p:spPr>
      </p:cxnSp>
      <p:sp>
        <p:nvSpPr>
          <p:cNvPr id="481" name="Google Shape;481;p37"/>
          <p:cNvSpPr txBox="1"/>
          <p:nvPr/>
        </p:nvSpPr>
        <p:spPr>
          <a:xfrm>
            <a:off x="6205750" y="3023025"/>
            <a:ext cx="2479800" cy="20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Top Features:</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Cd Player</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AC</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Heater</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Central Locking</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Anti-Lock braking system</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Adjustable </a:t>
            </a:r>
            <a:r>
              <a:rPr lang="en" sz="1300">
                <a:solidFill>
                  <a:schemeClr val="dk2"/>
                </a:solidFill>
                <a:latin typeface="Nunito"/>
                <a:ea typeface="Nunito"/>
                <a:cs typeface="Nunito"/>
                <a:sym typeface="Nunito"/>
              </a:rPr>
              <a:t>Headlights</a:t>
            </a:r>
            <a:endParaRPr sz="1300">
              <a:solidFill>
                <a:schemeClr val="dk2"/>
              </a:solidFill>
              <a:latin typeface="Nunito"/>
              <a:ea typeface="Nunito"/>
              <a:cs typeface="Nunito"/>
              <a:sym typeface="Nunito"/>
            </a:endParaRPr>
          </a:p>
        </p:txBody>
      </p:sp>
      <p:cxnSp>
        <p:nvCxnSpPr>
          <p:cNvPr id="482" name="Google Shape;482;p37"/>
          <p:cNvCxnSpPr/>
          <p:nvPr/>
        </p:nvCxnSpPr>
        <p:spPr>
          <a:xfrm>
            <a:off x="1368300" y="3545425"/>
            <a:ext cx="138900" cy="1365000"/>
          </a:xfrm>
          <a:prstGeom prst="straightConnector1">
            <a:avLst/>
          </a:prstGeom>
          <a:noFill/>
          <a:ln cap="flat" cmpd="sng" w="28575">
            <a:solidFill>
              <a:schemeClr val="dk2"/>
            </a:solidFill>
            <a:prstDash val="solid"/>
            <a:round/>
            <a:headEnd len="med" w="med" type="none"/>
            <a:tailEnd len="med" w="med" type="none"/>
          </a:ln>
        </p:spPr>
      </p:cxnSp>
      <p:cxnSp>
        <p:nvCxnSpPr>
          <p:cNvPr id="483" name="Google Shape;483;p37"/>
          <p:cNvCxnSpPr/>
          <p:nvPr/>
        </p:nvCxnSpPr>
        <p:spPr>
          <a:xfrm flipH="1" rot="10800000">
            <a:off x="1519950" y="4278450"/>
            <a:ext cx="4600200" cy="619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Insights</a:t>
            </a:r>
            <a:endParaRPr/>
          </a:p>
        </p:txBody>
      </p:sp>
      <p:sp>
        <p:nvSpPr>
          <p:cNvPr id="489" name="Google Shape;489;p38"/>
          <p:cNvSpPr txBox="1"/>
          <p:nvPr/>
        </p:nvSpPr>
        <p:spPr>
          <a:xfrm>
            <a:off x="5753575" y="2827813"/>
            <a:ext cx="19716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Color: Black</a:t>
            </a:r>
            <a:endParaRPr sz="1300">
              <a:solidFill>
                <a:schemeClr val="dk2"/>
              </a:solidFill>
              <a:latin typeface="Nunito"/>
              <a:ea typeface="Nunito"/>
              <a:cs typeface="Nunito"/>
              <a:sym typeface="Nunito"/>
            </a:endParaRPr>
          </a:p>
        </p:txBody>
      </p:sp>
      <p:sp>
        <p:nvSpPr>
          <p:cNvPr id="490" name="Google Shape;490;p38"/>
          <p:cNvSpPr txBox="1"/>
          <p:nvPr/>
        </p:nvSpPr>
        <p:spPr>
          <a:xfrm>
            <a:off x="5933100" y="2088363"/>
            <a:ext cx="2145900" cy="5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Model: Rolls Royce Phantom</a:t>
            </a:r>
            <a:endParaRPr sz="1300">
              <a:solidFill>
                <a:schemeClr val="dk2"/>
              </a:solidFill>
              <a:latin typeface="Nunito"/>
              <a:ea typeface="Nunito"/>
              <a:cs typeface="Nunito"/>
              <a:sym typeface="Nunito"/>
            </a:endParaRPr>
          </a:p>
        </p:txBody>
      </p:sp>
      <p:sp>
        <p:nvSpPr>
          <p:cNvPr id="491" name="Google Shape;491;p38"/>
          <p:cNvSpPr txBox="1"/>
          <p:nvPr/>
        </p:nvSpPr>
        <p:spPr>
          <a:xfrm>
            <a:off x="5058575" y="3178600"/>
            <a:ext cx="12432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Tyre: Runflat</a:t>
            </a:r>
            <a:endParaRPr sz="1300">
              <a:solidFill>
                <a:schemeClr val="dk2"/>
              </a:solidFill>
              <a:latin typeface="Nunito"/>
              <a:ea typeface="Nunito"/>
              <a:cs typeface="Nunito"/>
              <a:sym typeface="Nunito"/>
            </a:endParaRPr>
          </a:p>
        </p:txBody>
      </p:sp>
      <p:sp>
        <p:nvSpPr>
          <p:cNvPr id="492" name="Google Shape;492;p38"/>
          <p:cNvSpPr txBox="1"/>
          <p:nvPr/>
        </p:nvSpPr>
        <p:spPr>
          <a:xfrm>
            <a:off x="4974600" y="263825"/>
            <a:ext cx="4062900" cy="8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u="sng">
              <a:solidFill>
                <a:schemeClr val="dk2"/>
              </a:solidFill>
              <a:latin typeface="Nunito"/>
              <a:ea typeface="Nunito"/>
              <a:cs typeface="Nunito"/>
              <a:sym typeface="Nunito"/>
            </a:endParaRPr>
          </a:p>
          <a:p>
            <a:pPr indent="0" lvl="0" marL="0" rtl="0" algn="l">
              <a:spcBef>
                <a:spcPts val="0"/>
              </a:spcBef>
              <a:spcAft>
                <a:spcPts val="0"/>
              </a:spcAft>
              <a:buNone/>
            </a:pPr>
            <a:r>
              <a:rPr b="1" lang="en" sz="1600" u="sng">
                <a:solidFill>
                  <a:schemeClr val="dk2"/>
                </a:solidFill>
                <a:latin typeface="Nunito"/>
                <a:ea typeface="Nunito"/>
                <a:cs typeface="Nunito"/>
                <a:sym typeface="Nunito"/>
              </a:rPr>
              <a:t>Pricing Analysis</a:t>
            </a:r>
            <a:endParaRPr b="1" sz="1600" u="sng">
              <a:solidFill>
                <a:schemeClr val="dk2"/>
              </a:solidFill>
              <a:latin typeface="Nunito"/>
              <a:ea typeface="Nunito"/>
              <a:cs typeface="Nunito"/>
              <a:sym typeface="Nunito"/>
            </a:endParaRPr>
          </a:p>
          <a:p>
            <a:pPr indent="0" lvl="0" marL="0" rtl="0" algn="l">
              <a:spcBef>
                <a:spcPts val="0"/>
              </a:spcBef>
              <a:spcAft>
                <a:spcPts val="0"/>
              </a:spcAft>
              <a:buNone/>
            </a:pPr>
            <a:r>
              <a:rPr lang="en" sz="1600">
                <a:solidFill>
                  <a:schemeClr val="dk2"/>
                </a:solidFill>
                <a:latin typeface="Nunito"/>
                <a:ea typeface="Nunito"/>
                <a:cs typeface="Nunito"/>
                <a:sym typeface="Nunito"/>
              </a:rPr>
              <a:t>The most Priced</a:t>
            </a:r>
            <a:endParaRPr sz="1600">
              <a:solidFill>
                <a:schemeClr val="dk2"/>
              </a:solidFill>
              <a:latin typeface="Nunito"/>
              <a:ea typeface="Nunito"/>
              <a:cs typeface="Nunito"/>
              <a:sym typeface="Nunito"/>
            </a:endParaRPr>
          </a:p>
        </p:txBody>
      </p:sp>
      <p:sp>
        <p:nvSpPr>
          <p:cNvPr id="493" name="Google Shape;493;p38"/>
          <p:cNvSpPr txBox="1"/>
          <p:nvPr/>
        </p:nvSpPr>
        <p:spPr>
          <a:xfrm>
            <a:off x="5933100" y="1732138"/>
            <a:ext cx="2145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Body: Coupe</a:t>
            </a:r>
            <a:endParaRPr sz="1300">
              <a:solidFill>
                <a:schemeClr val="dk2"/>
              </a:solidFill>
              <a:latin typeface="Nunito"/>
              <a:ea typeface="Nunito"/>
              <a:cs typeface="Nunito"/>
              <a:sym typeface="Nunito"/>
            </a:endParaRPr>
          </a:p>
        </p:txBody>
      </p:sp>
      <p:sp>
        <p:nvSpPr>
          <p:cNvPr id="494" name="Google Shape;494;p38"/>
          <p:cNvSpPr txBox="1"/>
          <p:nvPr/>
        </p:nvSpPr>
        <p:spPr>
          <a:xfrm>
            <a:off x="5933100" y="1376938"/>
            <a:ext cx="2145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1 year age</a:t>
            </a:r>
            <a:endParaRPr sz="1300">
              <a:solidFill>
                <a:schemeClr val="dk2"/>
              </a:solidFill>
              <a:latin typeface="Nunito"/>
              <a:ea typeface="Nunito"/>
              <a:cs typeface="Nunito"/>
              <a:sym typeface="Nunito"/>
            </a:endParaRPr>
          </a:p>
        </p:txBody>
      </p:sp>
      <p:pic>
        <p:nvPicPr>
          <p:cNvPr id="495" name="Google Shape;495;p38"/>
          <p:cNvPicPr preferRelativeResize="0"/>
          <p:nvPr/>
        </p:nvPicPr>
        <p:blipFill>
          <a:blip r:embed="rId3">
            <a:alphaModFix/>
          </a:blip>
          <a:stretch>
            <a:fillRect/>
          </a:stretch>
        </p:blipFill>
        <p:spPr>
          <a:xfrm>
            <a:off x="43225" y="1376950"/>
            <a:ext cx="4876801" cy="2743200"/>
          </a:xfrm>
          <a:prstGeom prst="rect">
            <a:avLst/>
          </a:prstGeom>
          <a:noFill/>
          <a:ln>
            <a:noFill/>
          </a:ln>
        </p:spPr>
      </p:pic>
      <p:cxnSp>
        <p:nvCxnSpPr>
          <p:cNvPr id="496" name="Google Shape;496;p38"/>
          <p:cNvCxnSpPr/>
          <p:nvPr/>
        </p:nvCxnSpPr>
        <p:spPr>
          <a:xfrm flipH="1" rot="10800000">
            <a:off x="3112300" y="1662375"/>
            <a:ext cx="2742300" cy="391800"/>
          </a:xfrm>
          <a:prstGeom prst="straightConnector1">
            <a:avLst/>
          </a:prstGeom>
          <a:noFill/>
          <a:ln cap="flat" cmpd="sng" w="9525">
            <a:solidFill>
              <a:schemeClr val="dk2"/>
            </a:solidFill>
            <a:prstDash val="solid"/>
            <a:round/>
            <a:headEnd len="med" w="med" type="none"/>
            <a:tailEnd len="med" w="med" type="triangle"/>
          </a:ln>
        </p:spPr>
      </p:cxnSp>
      <p:cxnSp>
        <p:nvCxnSpPr>
          <p:cNvPr id="497" name="Google Shape;497;p38"/>
          <p:cNvCxnSpPr/>
          <p:nvPr/>
        </p:nvCxnSpPr>
        <p:spPr>
          <a:xfrm flipH="1" rot="10800000">
            <a:off x="3921850" y="1990888"/>
            <a:ext cx="1907400" cy="271800"/>
          </a:xfrm>
          <a:prstGeom prst="straightConnector1">
            <a:avLst/>
          </a:prstGeom>
          <a:noFill/>
          <a:ln cap="flat" cmpd="sng" w="9525">
            <a:solidFill>
              <a:schemeClr val="dk2"/>
            </a:solidFill>
            <a:prstDash val="solid"/>
            <a:round/>
            <a:headEnd len="med" w="med" type="none"/>
            <a:tailEnd len="med" w="med" type="triangle"/>
          </a:ln>
        </p:spPr>
      </p:cxnSp>
      <p:cxnSp>
        <p:nvCxnSpPr>
          <p:cNvPr id="498" name="Google Shape;498;p38"/>
          <p:cNvCxnSpPr/>
          <p:nvPr/>
        </p:nvCxnSpPr>
        <p:spPr>
          <a:xfrm flipH="1" rot="10800000">
            <a:off x="3940900" y="2345838"/>
            <a:ext cx="1869300" cy="269700"/>
          </a:xfrm>
          <a:prstGeom prst="straightConnector1">
            <a:avLst/>
          </a:prstGeom>
          <a:noFill/>
          <a:ln cap="flat" cmpd="sng" w="9525">
            <a:solidFill>
              <a:schemeClr val="dk2"/>
            </a:solidFill>
            <a:prstDash val="solid"/>
            <a:round/>
            <a:headEnd len="med" w="med" type="none"/>
            <a:tailEnd len="med" w="med" type="triangle"/>
          </a:ln>
        </p:spPr>
      </p:cxnSp>
      <p:cxnSp>
        <p:nvCxnSpPr>
          <p:cNvPr id="499" name="Google Shape;499;p38"/>
          <p:cNvCxnSpPr/>
          <p:nvPr/>
        </p:nvCxnSpPr>
        <p:spPr>
          <a:xfrm flipH="1" rot="10800000">
            <a:off x="3714175" y="2761938"/>
            <a:ext cx="2039400" cy="6000"/>
          </a:xfrm>
          <a:prstGeom prst="straightConnector1">
            <a:avLst/>
          </a:prstGeom>
          <a:noFill/>
          <a:ln cap="flat" cmpd="sng" w="9525">
            <a:solidFill>
              <a:schemeClr val="dk2"/>
            </a:solidFill>
            <a:prstDash val="solid"/>
            <a:round/>
            <a:headEnd len="med" w="med" type="none"/>
            <a:tailEnd len="med" w="med" type="triangle"/>
          </a:ln>
        </p:spPr>
      </p:cxnSp>
      <p:cxnSp>
        <p:nvCxnSpPr>
          <p:cNvPr id="500" name="Google Shape;500;p38"/>
          <p:cNvCxnSpPr/>
          <p:nvPr/>
        </p:nvCxnSpPr>
        <p:spPr>
          <a:xfrm flipH="1" rot="10800000">
            <a:off x="3714175" y="3025938"/>
            <a:ext cx="2039400" cy="6000"/>
          </a:xfrm>
          <a:prstGeom prst="straightConnector1">
            <a:avLst/>
          </a:prstGeom>
          <a:noFill/>
          <a:ln cap="flat" cmpd="sng" w="9525">
            <a:solidFill>
              <a:schemeClr val="dk2"/>
            </a:solidFill>
            <a:prstDash val="solid"/>
            <a:round/>
            <a:headEnd len="med" w="med" type="none"/>
            <a:tailEnd len="med" w="med" type="triangle"/>
          </a:ln>
        </p:spPr>
      </p:cxnSp>
      <p:sp>
        <p:nvSpPr>
          <p:cNvPr id="501" name="Google Shape;501;p38"/>
          <p:cNvSpPr txBox="1"/>
          <p:nvPr/>
        </p:nvSpPr>
        <p:spPr>
          <a:xfrm>
            <a:off x="5829250" y="2584750"/>
            <a:ext cx="21459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Doors: 2</a:t>
            </a:r>
            <a:endParaRPr sz="1300">
              <a:solidFill>
                <a:schemeClr val="dk2"/>
              </a:solidFill>
              <a:latin typeface="Nunito"/>
              <a:ea typeface="Nunito"/>
              <a:cs typeface="Nunito"/>
              <a:sym typeface="Nunito"/>
            </a:endParaRPr>
          </a:p>
        </p:txBody>
      </p:sp>
      <p:cxnSp>
        <p:nvCxnSpPr>
          <p:cNvPr id="502" name="Google Shape;502;p38"/>
          <p:cNvCxnSpPr/>
          <p:nvPr/>
        </p:nvCxnSpPr>
        <p:spPr>
          <a:xfrm>
            <a:off x="2286875" y="3187813"/>
            <a:ext cx="2771700" cy="168000"/>
          </a:xfrm>
          <a:prstGeom prst="straightConnector1">
            <a:avLst/>
          </a:prstGeom>
          <a:noFill/>
          <a:ln cap="flat" cmpd="sng" w="9525">
            <a:solidFill>
              <a:schemeClr val="dk2"/>
            </a:solidFill>
            <a:prstDash val="solid"/>
            <a:round/>
            <a:headEnd len="med" w="med" type="none"/>
            <a:tailEnd len="med" w="med" type="triangle"/>
          </a:ln>
        </p:spPr>
      </p:cxnSp>
      <p:sp>
        <p:nvSpPr>
          <p:cNvPr id="503" name="Google Shape;503;p38"/>
          <p:cNvSpPr txBox="1"/>
          <p:nvPr/>
        </p:nvSpPr>
        <p:spPr>
          <a:xfrm>
            <a:off x="5488900" y="3638650"/>
            <a:ext cx="3487200" cy="12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Fuel: Electric</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Steering: Power</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Insurance Premium: Available</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Turbo and SuperCharger: Available</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Front and Rear brake: Carbon Ceramic</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Drive Type: awd</a:t>
            </a:r>
            <a:endParaRPr sz="1300">
              <a:solidFill>
                <a:schemeClr val="dk2"/>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Insights</a:t>
            </a:r>
            <a:endParaRPr/>
          </a:p>
        </p:txBody>
      </p:sp>
      <p:sp>
        <p:nvSpPr>
          <p:cNvPr id="509" name="Google Shape;509;p39"/>
          <p:cNvSpPr txBox="1"/>
          <p:nvPr/>
        </p:nvSpPr>
        <p:spPr>
          <a:xfrm>
            <a:off x="1102925" y="1420025"/>
            <a:ext cx="7443600" cy="3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u="sng">
              <a:solidFill>
                <a:schemeClr val="dk2"/>
              </a:solidFill>
              <a:latin typeface="Nunito"/>
              <a:ea typeface="Nunito"/>
              <a:cs typeface="Nunito"/>
              <a:sym typeface="Nunito"/>
            </a:endParaRPr>
          </a:p>
          <a:p>
            <a:pPr indent="0" lvl="0" marL="0" rtl="0" algn="l">
              <a:spcBef>
                <a:spcPts val="0"/>
              </a:spcBef>
              <a:spcAft>
                <a:spcPts val="0"/>
              </a:spcAft>
              <a:buNone/>
            </a:pPr>
            <a:r>
              <a:rPr b="1" lang="en" sz="1600" u="sng">
                <a:solidFill>
                  <a:schemeClr val="dk2"/>
                </a:solidFill>
                <a:latin typeface="Nunito"/>
                <a:ea typeface="Nunito"/>
                <a:cs typeface="Nunito"/>
                <a:sym typeface="Nunito"/>
              </a:rPr>
              <a:t>Regional Variation</a:t>
            </a:r>
            <a:endParaRPr b="1" sz="1600" u="sng">
              <a:solidFill>
                <a:schemeClr val="dk2"/>
              </a:solidFill>
              <a:latin typeface="Nunito"/>
              <a:ea typeface="Nunito"/>
              <a:cs typeface="Nunito"/>
              <a:sym typeface="Nunito"/>
            </a:endParaRPr>
          </a:p>
          <a:p>
            <a:pPr indent="0" lvl="0" marL="0" rtl="0" algn="l">
              <a:spcBef>
                <a:spcPts val="0"/>
              </a:spcBef>
              <a:spcAft>
                <a:spcPts val="0"/>
              </a:spcAft>
              <a:buNone/>
            </a:pPr>
            <a:r>
              <a:t/>
            </a:r>
            <a:endParaRPr b="1" sz="1600" u="sng">
              <a:solidFill>
                <a:schemeClr val="dk2"/>
              </a:solidFill>
              <a:latin typeface="Nunito"/>
              <a:ea typeface="Nunito"/>
              <a:cs typeface="Nunito"/>
              <a:sym typeface="Nunito"/>
            </a:endParaRPr>
          </a:p>
          <a:p>
            <a:pPr indent="-330200" lvl="0" marL="9144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Maharashtra, Karnataka, and Delhi lead in the number of used car purchases.</a:t>
            </a:r>
            <a:endParaRPr sz="1600">
              <a:solidFill>
                <a:schemeClr val="dk2"/>
              </a:solidFill>
              <a:latin typeface="Nunito"/>
              <a:ea typeface="Nunito"/>
              <a:cs typeface="Nunito"/>
              <a:sym typeface="Nunito"/>
            </a:endParaRPr>
          </a:p>
          <a:p>
            <a:pPr indent="-330200" lvl="0" marL="9144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The average price of used cars is higher in Odisha, Tamil Nadu, and Delhi.</a:t>
            </a:r>
            <a:endParaRPr sz="1600">
              <a:solidFill>
                <a:schemeClr val="dk2"/>
              </a:solidFill>
              <a:latin typeface="Nunito"/>
              <a:ea typeface="Nunito"/>
              <a:cs typeface="Nunito"/>
              <a:sym typeface="Nunito"/>
            </a:endParaRPr>
          </a:p>
          <a:p>
            <a:pPr indent="-330200" lvl="0" marL="9144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In Tamil Nadu, Chennai and Coimbatore are the top cities for used car purchases.</a:t>
            </a:r>
            <a:endParaRPr sz="1600">
              <a:solidFill>
                <a:schemeClr val="dk2"/>
              </a:solidFill>
              <a:latin typeface="Nunito"/>
              <a:ea typeface="Nunito"/>
              <a:cs typeface="Nunito"/>
              <a:sym typeface="Nunito"/>
            </a:endParaRPr>
          </a:p>
          <a:p>
            <a:pPr indent="-330200" lvl="0" marL="9144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Bhubaneshwar is the leading city for used car purchases in Odisha.</a:t>
            </a:r>
            <a:endParaRPr sz="1600">
              <a:solidFill>
                <a:schemeClr val="dk2"/>
              </a:solidFill>
              <a:latin typeface="Nunito"/>
              <a:ea typeface="Nunito"/>
              <a:cs typeface="Nunito"/>
              <a:sym typeface="Nunito"/>
            </a:endParaRPr>
          </a:p>
          <a:p>
            <a:pPr indent="-330200" lvl="0" marL="9144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Pune ranks first in used car purchases in Maharashtra, followed closely by Mumbai.</a:t>
            </a:r>
            <a:endParaRPr sz="1600" u="sng">
              <a:solidFill>
                <a:schemeClr val="dk2"/>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000000"/>
                </a:solidFill>
                <a:latin typeface="Nunito"/>
                <a:ea typeface="Nunito"/>
                <a:cs typeface="Nunito"/>
                <a:sym typeface="Nunito"/>
              </a:rPr>
              <a:t>Statistical Tests</a:t>
            </a:r>
            <a:endParaRPr>
              <a:latin typeface="Nunito"/>
              <a:ea typeface="Nunito"/>
              <a:cs typeface="Nunito"/>
              <a:sym typeface="Nunito"/>
            </a:endParaRPr>
          </a:p>
        </p:txBody>
      </p:sp>
      <p:sp>
        <p:nvSpPr>
          <p:cNvPr id="515" name="Google Shape;515;p40"/>
          <p:cNvSpPr txBox="1"/>
          <p:nvPr>
            <p:ph idx="1" type="body"/>
          </p:nvPr>
        </p:nvSpPr>
        <p:spPr>
          <a:xfrm>
            <a:off x="1102925" y="1649775"/>
            <a:ext cx="7231500" cy="2881800"/>
          </a:xfrm>
          <a:prstGeom prst="rect">
            <a:avLst/>
          </a:prstGeom>
        </p:spPr>
        <p:txBody>
          <a:bodyPr anchorCtr="0" anchor="t" bIns="91425" lIns="91425" spcFirstLastPara="1" rIns="91425" wrap="square" tIns="91425">
            <a:normAutofit fontScale="92500"/>
          </a:bodyPr>
          <a:lstStyle/>
          <a:p>
            <a:pPr indent="-334327" lvl="0" marL="457200" rtl="0" algn="l">
              <a:lnSpc>
                <a:spcPct val="150000"/>
              </a:lnSpc>
              <a:spcBef>
                <a:spcPts val="0"/>
              </a:spcBef>
              <a:spcAft>
                <a:spcPts val="0"/>
              </a:spcAft>
              <a:buClr>
                <a:srgbClr val="000000"/>
              </a:buClr>
              <a:buSzPct val="100000"/>
              <a:buFont typeface="Nunito"/>
              <a:buChar char="●"/>
            </a:pPr>
            <a:r>
              <a:rPr lang="en" sz="1800">
                <a:solidFill>
                  <a:srgbClr val="000000"/>
                </a:solidFill>
              </a:rPr>
              <a:t>To establish the dependency between variables for further steps, statistical tests were performed.</a:t>
            </a:r>
            <a:endParaRPr sz="1800">
              <a:solidFill>
                <a:srgbClr val="000000"/>
              </a:solidFill>
            </a:endParaRPr>
          </a:p>
          <a:p>
            <a:pPr indent="-334327" lvl="0" marL="457200" rtl="0" algn="l">
              <a:lnSpc>
                <a:spcPct val="150000"/>
              </a:lnSpc>
              <a:spcBef>
                <a:spcPts val="0"/>
              </a:spcBef>
              <a:spcAft>
                <a:spcPts val="0"/>
              </a:spcAft>
              <a:buClr>
                <a:srgbClr val="000000"/>
              </a:buClr>
              <a:buSzPct val="100000"/>
              <a:buFont typeface="Nunito"/>
              <a:buChar char="●"/>
            </a:pPr>
            <a:r>
              <a:rPr lang="en" sz="1800">
                <a:solidFill>
                  <a:srgbClr val="000000"/>
                </a:solidFill>
              </a:rPr>
              <a:t>Check for normality and equality of variance - Jarque-Bera, Levene’s</a:t>
            </a:r>
            <a:endParaRPr sz="1800">
              <a:solidFill>
                <a:srgbClr val="000000"/>
              </a:solidFill>
            </a:endParaRPr>
          </a:p>
          <a:p>
            <a:pPr indent="-334327" lvl="0" marL="457200" rtl="0" algn="l">
              <a:lnSpc>
                <a:spcPct val="150000"/>
              </a:lnSpc>
              <a:spcBef>
                <a:spcPts val="0"/>
              </a:spcBef>
              <a:spcAft>
                <a:spcPts val="0"/>
              </a:spcAft>
              <a:buClr>
                <a:srgbClr val="000000"/>
              </a:buClr>
              <a:buSzPct val="100000"/>
              <a:buFont typeface="Nunito"/>
              <a:buChar char="●"/>
            </a:pPr>
            <a:r>
              <a:rPr lang="en" sz="1800">
                <a:solidFill>
                  <a:srgbClr val="000000"/>
                </a:solidFill>
              </a:rPr>
              <a:t>Data - Not normal - Transformation - Still not normal</a:t>
            </a:r>
            <a:endParaRPr sz="1800">
              <a:solidFill>
                <a:srgbClr val="000000"/>
              </a:solidFill>
            </a:endParaRPr>
          </a:p>
          <a:p>
            <a:pPr indent="-334327" lvl="0" marL="457200" rtl="0" algn="l">
              <a:lnSpc>
                <a:spcPct val="150000"/>
              </a:lnSpc>
              <a:spcBef>
                <a:spcPts val="0"/>
              </a:spcBef>
              <a:spcAft>
                <a:spcPts val="0"/>
              </a:spcAft>
              <a:buClr>
                <a:srgbClr val="000000"/>
              </a:buClr>
              <a:buSzPct val="100000"/>
              <a:buFont typeface="Nunito"/>
              <a:buChar char="●"/>
            </a:pPr>
            <a:r>
              <a:rPr lang="en" sz="1800">
                <a:solidFill>
                  <a:srgbClr val="000000"/>
                </a:solidFill>
              </a:rPr>
              <a:t>Non-Parametric Tests:</a:t>
            </a:r>
            <a:br>
              <a:rPr lang="en" sz="1800">
                <a:solidFill>
                  <a:srgbClr val="000000"/>
                </a:solidFill>
              </a:rPr>
            </a:br>
            <a:r>
              <a:rPr lang="en" sz="1800">
                <a:solidFill>
                  <a:srgbClr val="000000"/>
                </a:solidFill>
              </a:rPr>
              <a:t>i. Mann-Whitney U Test</a:t>
            </a:r>
            <a:br>
              <a:rPr lang="en" sz="1800">
                <a:solidFill>
                  <a:srgbClr val="000000"/>
                </a:solidFill>
              </a:rPr>
            </a:br>
            <a:r>
              <a:rPr lang="en" sz="1800">
                <a:solidFill>
                  <a:srgbClr val="000000"/>
                </a:solidFill>
              </a:rPr>
              <a:t>ii. Chi-Squared Test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000000"/>
                </a:solidFill>
                <a:latin typeface="Nunito"/>
                <a:ea typeface="Nunito"/>
                <a:cs typeface="Nunito"/>
                <a:sym typeface="Nunito"/>
              </a:rPr>
              <a:t>Data Preprocessing</a:t>
            </a:r>
            <a:endParaRPr>
              <a:latin typeface="Nunito"/>
              <a:ea typeface="Nunito"/>
              <a:cs typeface="Nunito"/>
              <a:sym typeface="Nunito"/>
            </a:endParaRPr>
          </a:p>
        </p:txBody>
      </p:sp>
      <p:sp>
        <p:nvSpPr>
          <p:cNvPr id="521" name="Google Shape;521;p41"/>
          <p:cNvSpPr txBox="1"/>
          <p:nvPr>
            <p:ph idx="1" type="body"/>
          </p:nvPr>
        </p:nvSpPr>
        <p:spPr>
          <a:xfrm>
            <a:off x="376350" y="1434950"/>
            <a:ext cx="8391300" cy="3387000"/>
          </a:xfrm>
          <a:prstGeom prst="rect">
            <a:avLst/>
          </a:prstGeom>
        </p:spPr>
        <p:txBody>
          <a:bodyPr anchorCtr="0" anchor="t" bIns="91425" lIns="91425" spcFirstLastPara="1" rIns="91425" wrap="square" tIns="91425">
            <a:normAutofit fontScale="62500" lnSpcReduction="20000"/>
          </a:bodyPr>
          <a:lstStyle/>
          <a:p>
            <a:pPr indent="-300037" lvl="0" marL="457200" rtl="0" algn="l">
              <a:spcBef>
                <a:spcPts val="0"/>
              </a:spcBef>
              <a:spcAft>
                <a:spcPts val="0"/>
              </a:spcAft>
              <a:buClr>
                <a:srgbClr val="000000"/>
              </a:buClr>
              <a:buSzPct val="100000"/>
              <a:buFont typeface="Old Standard TT"/>
              <a:buChar char="●"/>
            </a:pPr>
            <a:r>
              <a:rPr b="1" lang="en" sz="1800">
                <a:solidFill>
                  <a:srgbClr val="000000"/>
                </a:solidFill>
              </a:rPr>
              <a:t>Outliers Handling: </a:t>
            </a:r>
            <a:r>
              <a:rPr lang="en" sz="1800">
                <a:solidFill>
                  <a:srgbClr val="000000"/>
                </a:solidFill>
              </a:rPr>
              <a:t>IQR used for identifying the outliers within the dataset reveals nearly 3070 outliers. For upper and lower whiskers, 2.5*IQR is considered as the dataset is highly skewed and a substantial amount of data would fall into outliers.  The outliers in the dataset were retained because they represent valuable information, particularly high-priced car models that are critical for analysis.</a:t>
            </a:r>
            <a:endParaRPr sz="1800">
              <a:solidFill>
                <a:srgbClr val="000000"/>
              </a:solidFill>
            </a:endParaRPr>
          </a:p>
          <a:p>
            <a:pPr indent="0" lvl="0" marL="457200" rtl="0" algn="l">
              <a:spcBef>
                <a:spcPts val="1200"/>
              </a:spcBef>
              <a:spcAft>
                <a:spcPts val="0"/>
              </a:spcAft>
              <a:buNone/>
            </a:pPr>
            <a:r>
              <a:t/>
            </a:r>
            <a:endParaRPr sz="1800">
              <a:solidFill>
                <a:srgbClr val="000000"/>
              </a:solidFill>
            </a:endParaRPr>
          </a:p>
          <a:p>
            <a:pPr indent="-300037" lvl="0" marL="457200" rtl="0" algn="l">
              <a:spcBef>
                <a:spcPts val="1200"/>
              </a:spcBef>
              <a:spcAft>
                <a:spcPts val="0"/>
              </a:spcAft>
              <a:buClr>
                <a:srgbClr val="000000"/>
              </a:buClr>
              <a:buSzPct val="100000"/>
              <a:buFont typeface="Old Standard TT"/>
              <a:buChar char="●"/>
            </a:pPr>
            <a:r>
              <a:rPr b="1" lang="en" sz="1800">
                <a:solidFill>
                  <a:srgbClr val="000000"/>
                </a:solidFill>
              </a:rPr>
              <a:t>Label</a:t>
            </a:r>
            <a:r>
              <a:rPr b="1" lang="en" sz="1800">
                <a:solidFill>
                  <a:srgbClr val="000000"/>
                </a:solidFill>
              </a:rPr>
              <a:t> Encoding: </a:t>
            </a:r>
            <a:r>
              <a:rPr lang="en" sz="1800">
                <a:solidFill>
                  <a:srgbClr val="000000"/>
                </a:solidFill>
              </a:rPr>
              <a:t>The categorical columns are label encoded as there is no hierarchy but the cardinality of the categorical columns are higher.</a:t>
            </a:r>
            <a:endParaRPr sz="1800">
              <a:solidFill>
                <a:srgbClr val="000000"/>
              </a:solidFill>
            </a:endParaRPr>
          </a:p>
          <a:p>
            <a:pPr indent="0" lvl="0" marL="457200" rtl="0" algn="l">
              <a:spcBef>
                <a:spcPts val="1200"/>
              </a:spcBef>
              <a:spcAft>
                <a:spcPts val="0"/>
              </a:spcAft>
              <a:buNone/>
            </a:pPr>
            <a:r>
              <a:t/>
            </a:r>
            <a:endParaRPr sz="1800">
              <a:solidFill>
                <a:srgbClr val="000000"/>
              </a:solidFill>
            </a:endParaRPr>
          </a:p>
          <a:p>
            <a:pPr indent="-300037" lvl="0" marL="457200" rtl="0" algn="l">
              <a:lnSpc>
                <a:spcPct val="150000"/>
              </a:lnSpc>
              <a:spcBef>
                <a:spcPts val="1200"/>
              </a:spcBef>
              <a:spcAft>
                <a:spcPts val="0"/>
              </a:spcAft>
              <a:buClr>
                <a:srgbClr val="000000"/>
              </a:buClr>
              <a:buSzPct val="100000"/>
              <a:buFont typeface="Old Standard TT"/>
              <a:buChar char="●"/>
            </a:pPr>
            <a:r>
              <a:rPr b="1" lang="en" sz="1800">
                <a:solidFill>
                  <a:srgbClr val="000000"/>
                </a:solidFill>
              </a:rPr>
              <a:t>Data Partitioning</a:t>
            </a:r>
            <a:r>
              <a:rPr lang="en" sz="1800">
                <a:solidFill>
                  <a:srgbClr val="000000"/>
                </a:solidFill>
              </a:rPr>
              <a:t>: The data is split into train and test sets. The model is built on the train dataset. The test dataset is used to evaluate the model.</a:t>
            </a:r>
            <a:endParaRPr sz="1800">
              <a:solidFill>
                <a:srgbClr val="000000"/>
              </a:solidFill>
            </a:endParaRPr>
          </a:p>
          <a:p>
            <a:pPr indent="0" lvl="0" marL="457200" rtl="0" algn="l">
              <a:spcBef>
                <a:spcPts val="1200"/>
              </a:spcBef>
              <a:spcAft>
                <a:spcPts val="0"/>
              </a:spcAft>
              <a:buNone/>
            </a:pPr>
            <a:r>
              <a:t/>
            </a:r>
            <a:endParaRPr sz="1800">
              <a:solidFill>
                <a:srgbClr val="000000"/>
              </a:solidFill>
            </a:endParaRPr>
          </a:p>
          <a:p>
            <a:pPr indent="-300037" lvl="0" marL="457200" rtl="0" algn="l">
              <a:spcBef>
                <a:spcPts val="1200"/>
              </a:spcBef>
              <a:spcAft>
                <a:spcPts val="0"/>
              </a:spcAft>
              <a:buClr>
                <a:srgbClr val="000000"/>
              </a:buClr>
              <a:buSzPct val="100000"/>
              <a:buFont typeface="Old Standard TT"/>
              <a:buChar char="●"/>
            </a:pPr>
            <a:r>
              <a:rPr b="1" lang="en" sz="1800">
                <a:solidFill>
                  <a:srgbClr val="000000"/>
                </a:solidFill>
              </a:rPr>
              <a:t>Robust Scaling:</a:t>
            </a:r>
            <a:r>
              <a:rPr lang="en" sz="1800">
                <a:solidFill>
                  <a:srgbClr val="000000"/>
                </a:solidFill>
              </a:rPr>
              <a:t> Robust scaling is done to scale the columns because of the presence of outliers and the distribution of the data is not normal.</a:t>
            </a:r>
            <a:endParaRPr sz="18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3000">
                <a:solidFill>
                  <a:srgbClr val="000000"/>
                </a:solidFill>
                <a:latin typeface="Nunito"/>
                <a:ea typeface="Nunito"/>
                <a:cs typeface="Nunito"/>
                <a:sym typeface="Nunito"/>
              </a:rPr>
              <a:t>Base Model: Linear Regression (OLS)</a:t>
            </a:r>
            <a:endParaRPr>
              <a:latin typeface="Nunito"/>
              <a:ea typeface="Nunito"/>
              <a:cs typeface="Nunito"/>
              <a:sym typeface="Nunito"/>
            </a:endParaRPr>
          </a:p>
        </p:txBody>
      </p:sp>
      <p:sp>
        <p:nvSpPr>
          <p:cNvPr id="527" name="Google Shape;527;p42"/>
          <p:cNvSpPr txBox="1"/>
          <p:nvPr>
            <p:ph idx="1" type="body"/>
          </p:nvPr>
        </p:nvSpPr>
        <p:spPr>
          <a:xfrm>
            <a:off x="723800" y="1472850"/>
            <a:ext cx="4233600" cy="3551100"/>
          </a:xfrm>
          <a:prstGeom prst="rect">
            <a:avLst/>
          </a:prstGeom>
        </p:spPr>
        <p:txBody>
          <a:bodyPr anchorCtr="0" anchor="t" bIns="91425" lIns="91425" spcFirstLastPara="1" rIns="91425" wrap="square" tIns="91425">
            <a:noAutofit/>
          </a:bodyPr>
          <a:lstStyle/>
          <a:p>
            <a:pPr indent="-310515" lvl="0" marL="457200" rtl="0" algn="l">
              <a:lnSpc>
                <a:spcPct val="85000"/>
              </a:lnSpc>
              <a:spcBef>
                <a:spcPts val="0"/>
              </a:spcBef>
              <a:spcAft>
                <a:spcPts val="0"/>
              </a:spcAft>
              <a:buClr>
                <a:srgbClr val="000000"/>
              </a:buClr>
              <a:buSzPts val="1290"/>
              <a:buFont typeface="Nunito"/>
              <a:buChar char="●"/>
            </a:pPr>
            <a:r>
              <a:rPr lang="en" sz="1290">
                <a:solidFill>
                  <a:srgbClr val="000000"/>
                </a:solidFill>
              </a:rPr>
              <a:t>DW is around 2: No </a:t>
            </a:r>
            <a:r>
              <a:rPr lang="en" sz="1290">
                <a:solidFill>
                  <a:srgbClr val="000000"/>
                </a:solidFill>
              </a:rPr>
              <a:t>Autocorrelation</a:t>
            </a:r>
            <a:endParaRPr sz="1290">
              <a:solidFill>
                <a:srgbClr val="000000"/>
              </a:solidFill>
            </a:endParaRPr>
          </a:p>
          <a:p>
            <a:pPr indent="0" lvl="0" marL="0" rtl="0" algn="l">
              <a:lnSpc>
                <a:spcPct val="85000"/>
              </a:lnSpc>
              <a:spcBef>
                <a:spcPts val="1200"/>
              </a:spcBef>
              <a:spcAft>
                <a:spcPts val="0"/>
              </a:spcAft>
              <a:buSzPts val="770"/>
              <a:buNone/>
            </a:pPr>
            <a:r>
              <a:t/>
            </a:r>
            <a:endParaRPr sz="1290">
              <a:solidFill>
                <a:srgbClr val="000000"/>
              </a:solidFill>
            </a:endParaRPr>
          </a:p>
          <a:p>
            <a:pPr indent="-310515" lvl="0" marL="457200" rtl="0" algn="l">
              <a:lnSpc>
                <a:spcPct val="85000"/>
              </a:lnSpc>
              <a:spcBef>
                <a:spcPts val="1200"/>
              </a:spcBef>
              <a:spcAft>
                <a:spcPts val="0"/>
              </a:spcAft>
              <a:buClr>
                <a:srgbClr val="000000"/>
              </a:buClr>
              <a:buSzPts val="1290"/>
              <a:buFont typeface="Nunito"/>
              <a:buChar char="●"/>
            </a:pPr>
            <a:r>
              <a:rPr lang="en" sz="1290">
                <a:solidFill>
                  <a:srgbClr val="000000"/>
                </a:solidFill>
              </a:rPr>
              <a:t>JB </a:t>
            </a:r>
            <a:r>
              <a:rPr lang="en" sz="1290">
                <a:solidFill>
                  <a:srgbClr val="000000"/>
                </a:solidFill>
              </a:rPr>
              <a:t>p value</a:t>
            </a:r>
            <a:r>
              <a:rPr lang="en" sz="1290">
                <a:solidFill>
                  <a:srgbClr val="000000"/>
                </a:solidFill>
              </a:rPr>
              <a:t>&lt;0.05, Data is not normally distributed</a:t>
            </a:r>
            <a:endParaRPr sz="1290">
              <a:solidFill>
                <a:srgbClr val="000000"/>
              </a:solidFill>
            </a:endParaRPr>
          </a:p>
          <a:p>
            <a:pPr indent="0" lvl="0" marL="457200" rtl="0" algn="l">
              <a:lnSpc>
                <a:spcPct val="85000"/>
              </a:lnSpc>
              <a:spcBef>
                <a:spcPts val="1200"/>
              </a:spcBef>
              <a:spcAft>
                <a:spcPts val="0"/>
              </a:spcAft>
              <a:buSzPts val="770"/>
              <a:buNone/>
            </a:pPr>
            <a:r>
              <a:t/>
            </a:r>
            <a:endParaRPr sz="1290">
              <a:solidFill>
                <a:srgbClr val="000000"/>
              </a:solidFill>
            </a:endParaRPr>
          </a:p>
          <a:p>
            <a:pPr indent="-310515" lvl="0" marL="457200" rtl="0" algn="l">
              <a:lnSpc>
                <a:spcPct val="85000"/>
              </a:lnSpc>
              <a:spcBef>
                <a:spcPts val="1200"/>
              </a:spcBef>
              <a:spcAft>
                <a:spcPts val="0"/>
              </a:spcAft>
              <a:buClr>
                <a:srgbClr val="000000"/>
              </a:buClr>
              <a:buSzPts val="1290"/>
              <a:buFont typeface="Nunito"/>
              <a:buChar char="●"/>
            </a:pPr>
            <a:r>
              <a:rPr lang="en" sz="1290">
                <a:solidFill>
                  <a:srgbClr val="000000"/>
                </a:solidFill>
              </a:rPr>
              <a:t>Cond No: very high- Multicollinearity in the data</a:t>
            </a:r>
            <a:endParaRPr sz="1290">
              <a:solidFill>
                <a:srgbClr val="000000"/>
              </a:solidFill>
            </a:endParaRPr>
          </a:p>
          <a:p>
            <a:pPr indent="0" lvl="0" marL="457200" rtl="0" algn="l">
              <a:lnSpc>
                <a:spcPct val="85000"/>
              </a:lnSpc>
              <a:spcBef>
                <a:spcPts val="1200"/>
              </a:spcBef>
              <a:spcAft>
                <a:spcPts val="0"/>
              </a:spcAft>
              <a:buSzPts val="770"/>
              <a:buNone/>
            </a:pPr>
            <a:r>
              <a:t/>
            </a:r>
            <a:endParaRPr sz="1290">
              <a:solidFill>
                <a:srgbClr val="000000"/>
              </a:solidFill>
            </a:endParaRPr>
          </a:p>
          <a:p>
            <a:pPr indent="-310515" lvl="0" marL="457200" rtl="0" algn="l">
              <a:lnSpc>
                <a:spcPct val="85000"/>
              </a:lnSpc>
              <a:spcBef>
                <a:spcPts val="1200"/>
              </a:spcBef>
              <a:spcAft>
                <a:spcPts val="0"/>
              </a:spcAft>
              <a:buClr>
                <a:srgbClr val="000000"/>
              </a:buClr>
              <a:buSzPts val="1290"/>
              <a:buFont typeface="Nunito"/>
              <a:buChar char="●"/>
            </a:pPr>
            <a:r>
              <a:rPr lang="en" sz="1290">
                <a:solidFill>
                  <a:srgbClr val="000000"/>
                </a:solidFill>
              </a:rPr>
              <a:t>MAPE for train and test data is around 0.58 - high, indicating there is more scope for improvement.</a:t>
            </a:r>
            <a:endParaRPr sz="1290">
              <a:solidFill>
                <a:srgbClr val="000000"/>
              </a:solidFill>
            </a:endParaRPr>
          </a:p>
          <a:p>
            <a:pPr indent="0" lvl="0" marL="457200" rtl="0" algn="l">
              <a:lnSpc>
                <a:spcPct val="85000"/>
              </a:lnSpc>
              <a:spcBef>
                <a:spcPts val="1200"/>
              </a:spcBef>
              <a:spcAft>
                <a:spcPts val="0"/>
              </a:spcAft>
              <a:buSzPts val="770"/>
              <a:buNone/>
            </a:pPr>
            <a:r>
              <a:t/>
            </a:r>
            <a:endParaRPr sz="1290">
              <a:solidFill>
                <a:srgbClr val="000000"/>
              </a:solidFill>
            </a:endParaRPr>
          </a:p>
          <a:p>
            <a:pPr indent="-310515" lvl="0" marL="457200" rtl="0" algn="l">
              <a:lnSpc>
                <a:spcPct val="85000"/>
              </a:lnSpc>
              <a:spcBef>
                <a:spcPts val="1200"/>
              </a:spcBef>
              <a:spcAft>
                <a:spcPts val="0"/>
              </a:spcAft>
              <a:buClr>
                <a:srgbClr val="000000"/>
              </a:buClr>
              <a:buSzPts val="1290"/>
              <a:buFont typeface="Nunito"/>
              <a:buChar char="●"/>
            </a:pPr>
            <a:r>
              <a:rPr lang="en" sz="1290">
                <a:solidFill>
                  <a:srgbClr val="000000"/>
                </a:solidFill>
              </a:rPr>
              <a:t>Adjusted </a:t>
            </a:r>
            <a:r>
              <a:rPr lang="en" sz="1290">
                <a:solidFill>
                  <a:srgbClr val="000000"/>
                </a:solidFill>
              </a:rPr>
              <a:t>R Squared</a:t>
            </a:r>
            <a:r>
              <a:rPr lang="en" sz="1290">
                <a:solidFill>
                  <a:srgbClr val="000000"/>
                </a:solidFill>
              </a:rPr>
              <a:t>: Drop in test data indicating the model might be overfitting. </a:t>
            </a:r>
            <a:endParaRPr b="1" sz="1360">
              <a:solidFill>
                <a:srgbClr val="000000"/>
              </a:solidFill>
            </a:endParaRPr>
          </a:p>
        </p:txBody>
      </p:sp>
      <p:pic>
        <p:nvPicPr>
          <p:cNvPr id="528" name="Google Shape;528;p42"/>
          <p:cNvPicPr preferRelativeResize="0"/>
          <p:nvPr/>
        </p:nvPicPr>
        <p:blipFill>
          <a:blip r:embed="rId3">
            <a:alphaModFix/>
          </a:blip>
          <a:stretch>
            <a:fillRect/>
          </a:stretch>
        </p:blipFill>
        <p:spPr>
          <a:xfrm>
            <a:off x="5533125" y="1408300"/>
            <a:ext cx="2327032" cy="1098150"/>
          </a:xfrm>
          <a:prstGeom prst="rect">
            <a:avLst/>
          </a:prstGeom>
          <a:noFill/>
          <a:ln>
            <a:noFill/>
          </a:ln>
        </p:spPr>
      </p:pic>
      <p:pic>
        <p:nvPicPr>
          <p:cNvPr id="529" name="Google Shape;529;p42"/>
          <p:cNvPicPr preferRelativeResize="0"/>
          <p:nvPr/>
        </p:nvPicPr>
        <p:blipFill>
          <a:blip r:embed="rId4">
            <a:alphaModFix/>
          </a:blip>
          <a:stretch>
            <a:fillRect/>
          </a:stretch>
        </p:blipFill>
        <p:spPr>
          <a:xfrm>
            <a:off x="5227751" y="2790676"/>
            <a:ext cx="3774424" cy="2170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3000">
                <a:solidFill>
                  <a:srgbClr val="000000"/>
                </a:solidFill>
                <a:latin typeface="Nunito"/>
                <a:ea typeface="Nunito"/>
                <a:cs typeface="Nunito"/>
                <a:sym typeface="Nunito"/>
              </a:rPr>
              <a:t>Feature Engineering</a:t>
            </a:r>
            <a:endParaRPr>
              <a:latin typeface="Nunito"/>
              <a:ea typeface="Nunito"/>
              <a:cs typeface="Nunito"/>
              <a:sym typeface="Nunito"/>
            </a:endParaRPr>
          </a:p>
        </p:txBody>
      </p:sp>
      <p:graphicFrame>
        <p:nvGraphicFramePr>
          <p:cNvPr id="535" name="Google Shape;535;p43"/>
          <p:cNvGraphicFramePr/>
          <p:nvPr/>
        </p:nvGraphicFramePr>
        <p:xfrm>
          <a:off x="1015700" y="1467600"/>
          <a:ext cx="3000000" cy="3000000"/>
        </p:xfrm>
        <a:graphic>
          <a:graphicData uri="http://schemas.openxmlformats.org/drawingml/2006/table">
            <a:tbl>
              <a:tblPr>
                <a:noFill/>
                <a:tableStyleId>{B5DF4CE3-E777-4580-9487-189119B11A27}</a:tableStyleId>
              </a:tblPr>
              <a:tblGrid>
                <a:gridCol w="3619500"/>
                <a:gridCol w="3619500"/>
              </a:tblGrid>
              <a:tr h="381000">
                <a:tc>
                  <a:txBody>
                    <a:bodyPr/>
                    <a:lstStyle/>
                    <a:p>
                      <a:pPr indent="0" lvl="0" marL="0" rtl="0" algn="l">
                        <a:spcBef>
                          <a:spcPts val="0"/>
                        </a:spcBef>
                        <a:spcAft>
                          <a:spcPts val="0"/>
                        </a:spcAft>
                        <a:buNone/>
                      </a:pPr>
                      <a:r>
                        <a:rPr b="1" lang="en" sz="1100">
                          <a:latin typeface="Nunito"/>
                          <a:ea typeface="Nunito"/>
                          <a:cs typeface="Nunito"/>
                          <a:sym typeface="Nunito"/>
                        </a:rPr>
                        <a:t>New Feature</a:t>
                      </a:r>
                      <a:endParaRPr b="1"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100">
                          <a:latin typeface="Nunito"/>
                          <a:ea typeface="Nunito"/>
                          <a:cs typeface="Nunito"/>
                          <a:sym typeface="Nunito"/>
                        </a:rPr>
                        <a:t>Derivation</a:t>
                      </a:r>
                      <a:endParaRPr b="1" sz="11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200">
                          <a:latin typeface="Nunito"/>
                          <a:ea typeface="Nunito"/>
                          <a:cs typeface="Nunito"/>
                          <a:sym typeface="Nunito"/>
                        </a:rPr>
                        <a:t>Car Age</a:t>
                      </a:r>
                      <a:endParaRPr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200">
                          <a:latin typeface="Nunito"/>
                          <a:ea typeface="Nunito"/>
                          <a:cs typeface="Nunito"/>
                          <a:sym typeface="Nunito"/>
                        </a:rPr>
                        <a:t>Current year - myear</a:t>
                      </a:r>
                      <a:endParaRPr sz="12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200">
                          <a:latin typeface="Nunito"/>
                          <a:ea typeface="Nunito"/>
                          <a:cs typeface="Nunito"/>
                          <a:sym typeface="Nunito"/>
                        </a:rPr>
                        <a:t>Feature Count</a:t>
                      </a:r>
                      <a:endParaRPr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200">
                          <a:latin typeface="Nunito"/>
                          <a:ea typeface="Nunito"/>
                          <a:cs typeface="Nunito"/>
                          <a:sym typeface="Nunito"/>
                        </a:rPr>
                        <a:t>Count of the features were taken from top, internal, external, safety and comfort features given as  list </a:t>
                      </a:r>
                      <a:endParaRPr sz="12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200">
                          <a:latin typeface="Nunito"/>
                          <a:ea typeface="Nunito"/>
                          <a:cs typeface="Nunito"/>
                          <a:sym typeface="Nunito"/>
                        </a:rPr>
                        <a:t>Kilometers per year</a:t>
                      </a:r>
                      <a:r>
                        <a:rPr lang="en" sz="1200">
                          <a:latin typeface="Nunito"/>
                          <a:ea typeface="Nunito"/>
                          <a:cs typeface="Nunito"/>
                          <a:sym typeface="Nunito"/>
                        </a:rPr>
                        <a:t> </a:t>
                      </a:r>
                      <a:endParaRPr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200">
                          <a:latin typeface="Nunito"/>
                          <a:ea typeface="Nunito"/>
                          <a:cs typeface="Nunito"/>
                          <a:sym typeface="Nunito"/>
                        </a:rPr>
                        <a:t>km/car age</a:t>
                      </a:r>
                      <a:endParaRPr sz="12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200">
                          <a:latin typeface="Nunito"/>
                          <a:ea typeface="Nunito"/>
                          <a:cs typeface="Nunito"/>
                          <a:sym typeface="Nunito"/>
                        </a:rPr>
                        <a:t>Acceleration Power Ratio</a:t>
                      </a:r>
                      <a:endParaRPr sz="1200">
                        <a:latin typeface="Nunito"/>
                        <a:ea typeface="Nunito"/>
                        <a:cs typeface="Nunito"/>
                        <a:sym typeface="Nunito"/>
                      </a:endParaRPr>
                    </a:p>
                  </a:txBody>
                  <a:tcPr marT="91425" marB="91425" marR="91425" marL="91425"/>
                </a:tc>
                <a:tc>
                  <a:txBody>
                    <a:bodyPr/>
                    <a:lstStyle/>
                    <a:p>
                      <a:pPr indent="0" lvl="0" marL="0" rtl="0" algn="l">
                        <a:lnSpc>
                          <a:spcPct val="85000"/>
                        </a:lnSpc>
                        <a:spcBef>
                          <a:spcPts val="0"/>
                        </a:spcBef>
                        <a:spcAft>
                          <a:spcPts val="1200"/>
                        </a:spcAft>
                        <a:buNone/>
                      </a:pPr>
                      <a:r>
                        <a:rPr lang="en" sz="1200">
                          <a:latin typeface="Nunito"/>
                          <a:ea typeface="Nunito"/>
                          <a:cs typeface="Nunito"/>
                          <a:sym typeface="Nunito"/>
                        </a:rPr>
                        <a:t>R</a:t>
                      </a:r>
                      <a:r>
                        <a:rPr lang="en" sz="1200">
                          <a:latin typeface="Nunito"/>
                          <a:ea typeface="Nunito"/>
                          <a:cs typeface="Nunito"/>
                          <a:sym typeface="Nunito"/>
                        </a:rPr>
                        <a:t>atio between the time for acceleration from 0-100 and the Maximum Power Delivered</a:t>
                      </a:r>
                      <a:endParaRPr sz="12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200">
                          <a:latin typeface="Nunito"/>
                          <a:ea typeface="Nunito"/>
                          <a:cs typeface="Nunito"/>
                          <a:sym typeface="Nunito"/>
                        </a:rPr>
                        <a:t>Speed Weight Ratio</a:t>
                      </a:r>
                      <a:endParaRPr sz="1200">
                        <a:latin typeface="Nunito"/>
                        <a:ea typeface="Nunito"/>
                        <a:cs typeface="Nunito"/>
                        <a:sym typeface="Nunito"/>
                      </a:endParaRPr>
                    </a:p>
                  </a:txBody>
                  <a:tcPr marT="91425" marB="91425" marR="91425" marL="91425"/>
                </a:tc>
                <a:tc>
                  <a:txBody>
                    <a:bodyPr/>
                    <a:lstStyle/>
                    <a:p>
                      <a:pPr indent="0" lvl="0" marL="0" rtl="0" algn="l">
                        <a:lnSpc>
                          <a:spcPct val="85000"/>
                        </a:lnSpc>
                        <a:spcBef>
                          <a:spcPts val="0"/>
                        </a:spcBef>
                        <a:spcAft>
                          <a:spcPts val="1200"/>
                        </a:spcAft>
                        <a:buNone/>
                      </a:pPr>
                      <a:r>
                        <a:rPr lang="en" sz="1200">
                          <a:latin typeface="Nunito"/>
                          <a:ea typeface="Nunito"/>
                          <a:cs typeface="Nunito"/>
                          <a:sym typeface="Nunito"/>
                        </a:rPr>
                        <a:t>R</a:t>
                      </a:r>
                      <a:r>
                        <a:rPr lang="en" sz="1200">
                          <a:latin typeface="Nunito"/>
                          <a:ea typeface="Nunito"/>
                          <a:cs typeface="Nunito"/>
                          <a:sym typeface="Nunito"/>
                        </a:rPr>
                        <a:t>atio between Top speed and Kerb Weight</a:t>
                      </a:r>
                      <a:endParaRPr sz="12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200">
                          <a:latin typeface="Nunito"/>
                          <a:ea typeface="Nunito"/>
                          <a:cs typeface="Nunito"/>
                          <a:sym typeface="Nunito"/>
                        </a:rPr>
                        <a:t>Turning Efficiency</a:t>
                      </a:r>
                      <a:endParaRPr sz="1200">
                        <a:latin typeface="Nunito"/>
                        <a:ea typeface="Nunito"/>
                        <a:cs typeface="Nunito"/>
                        <a:sym typeface="Nunito"/>
                      </a:endParaRPr>
                    </a:p>
                  </a:txBody>
                  <a:tcPr marT="91425" marB="91425" marR="91425" marL="91425"/>
                </a:tc>
                <a:tc>
                  <a:txBody>
                    <a:bodyPr/>
                    <a:lstStyle/>
                    <a:p>
                      <a:pPr indent="0" lvl="0" marL="0" rtl="0" algn="l">
                        <a:lnSpc>
                          <a:spcPct val="85000"/>
                        </a:lnSpc>
                        <a:spcBef>
                          <a:spcPts val="0"/>
                        </a:spcBef>
                        <a:spcAft>
                          <a:spcPts val="1200"/>
                        </a:spcAft>
                        <a:buNone/>
                      </a:pPr>
                      <a:r>
                        <a:rPr lang="en" sz="1200">
                          <a:latin typeface="Nunito"/>
                          <a:ea typeface="Nunito"/>
                          <a:cs typeface="Nunito"/>
                          <a:sym typeface="Nunito"/>
                        </a:rPr>
                        <a:t>R</a:t>
                      </a:r>
                      <a:r>
                        <a:rPr lang="en" sz="1200">
                          <a:latin typeface="Nunito"/>
                          <a:ea typeface="Nunito"/>
                          <a:cs typeface="Nunito"/>
                          <a:sym typeface="Nunito"/>
                        </a:rPr>
                        <a:t>atio between the Turning Radius and Car Length</a:t>
                      </a:r>
                      <a:endParaRPr sz="12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200">
                          <a:latin typeface="Nunito"/>
                          <a:ea typeface="Nunito"/>
                          <a:cs typeface="Nunito"/>
                          <a:sym typeface="Nunito"/>
                        </a:rPr>
                        <a:t>Power Torque Ratio</a:t>
                      </a:r>
                      <a:endParaRPr sz="1200">
                        <a:latin typeface="Nunito"/>
                        <a:ea typeface="Nunito"/>
                        <a:cs typeface="Nunito"/>
                        <a:sym typeface="Nunito"/>
                      </a:endParaRPr>
                    </a:p>
                  </a:txBody>
                  <a:tcPr marT="91425" marB="91425" marR="91425" marL="91425"/>
                </a:tc>
                <a:tc>
                  <a:txBody>
                    <a:bodyPr/>
                    <a:lstStyle/>
                    <a:p>
                      <a:pPr indent="0" lvl="0" marL="0" rtl="0" algn="l">
                        <a:lnSpc>
                          <a:spcPct val="85000"/>
                        </a:lnSpc>
                        <a:spcBef>
                          <a:spcPts val="0"/>
                        </a:spcBef>
                        <a:spcAft>
                          <a:spcPts val="1200"/>
                        </a:spcAft>
                        <a:buNone/>
                      </a:pPr>
                      <a:r>
                        <a:rPr lang="en" sz="1200">
                          <a:latin typeface="Nunito"/>
                          <a:ea typeface="Nunito"/>
                          <a:cs typeface="Nunito"/>
                          <a:sym typeface="Nunito"/>
                        </a:rPr>
                        <a:t>Max Power Delivered/ Max Torque Delivered</a:t>
                      </a:r>
                      <a:endParaRPr sz="1200">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3000">
                <a:solidFill>
                  <a:srgbClr val="000000"/>
                </a:solidFill>
                <a:latin typeface="Nunito"/>
                <a:ea typeface="Nunito"/>
                <a:cs typeface="Nunito"/>
                <a:sym typeface="Nunito"/>
              </a:rPr>
              <a:t>Comparing Different Models</a:t>
            </a:r>
            <a:endParaRPr>
              <a:latin typeface="Nunito"/>
              <a:ea typeface="Nunito"/>
              <a:cs typeface="Nunito"/>
              <a:sym typeface="Nunito"/>
            </a:endParaRPr>
          </a:p>
        </p:txBody>
      </p:sp>
      <p:pic>
        <p:nvPicPr>
          <p:cNvPr id="541" name="Google Shape;541;p44"/>
          <p:cNvPicPr preferRelativeResize="0"/>
          <p:nvPr/>
        </p:nvPicPr>
        <p:blipFill>
          <a:blip r:embed="rId3">
            <a:alphaModFix/>
          </a:blip>
          <a:stretch>
            <a:fillRect/>
          </a:stretch>
        </p:blipFill>
        <p:spPr>
          <a:xfrm>
            <a:off x="809625" y="1597875"/>
            <a:ext cx="7524750" cy="2162175"/>
          </a:xfrm>
          <a:prstGeom prst="rect">
            <a:avLst/>
          </a:prstGeom>
          <a:noFill/>
          <a:ln>
            <a:noFill/>
          </a:ln>
        </p:spPr>
      </p:pic>
      <p:sp>
        <p:nvSpPr>
          <p:cNvPr id="542" name="Google Shape;542;p44"/>
          <p:cNvSpPr txBox="1"/>
          <p:nvPr/>
        </p:nvSpPr>
        <p:spPr>
          <a:xfrm>
            <a:off x="1140825" y="3734975"/>
            <a:ext cx="7140300" cy="9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Based on the metrics XGB Regressor is chosen as the best model. It has the lowest MSE, MAE, and MAPE, and the highest R2 score. This suggests that it provides the most accurate predictions and explains the most variance in the target variable when compared to the other ones.</a:t>
            </a:r>
            <a:endParaRPr sz="1300">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Understanding</a:t>
            </a:r>
            <a:endParaRPr/>
          </a:p>
        </p:txBody>
      </p:sp>
      <p:sp>
        <p:nvSpPr>
          <p:cNvPr id="300" name="Google Shape;300;p18"/>
          <p:cNvSpPr txBox="1"/>
          <p:nvPr>
            <p:ph idx="1" type="body"/>
          </p:nvPr>
        </p:nvSpPr>
        <p:spPr>
          <a:xfrm>
            <a:off x="1238550" y="1391975"/>
            <a:ext cx="7030500" cy="819900"/>
          </a:xfrm>
          <a:prstGeom prst="rect">
            <a:avLst/>
          </a:prstGeom>
        </p:spPr>
        <p:txBody>
          <a:bodyPr anchorCtr="0" anchor="t" bIns="91425" lIns="91425" spcFirstLastPara="1" rIns="91425" wrap="square" tIns="91425">
            <a:normAutofit fontScale="70000" lnSpcReduction="10000"/>
          </a:bodyPr>
          <a:lstStyle/>
          <a:p>
            <a:pPr indent="0" lvl="0" marL="0" rtl="0" algn="l">
              <a:lnSpc>
                <a:spcPct val="150000"/>
              </a:lnSpc>
              <a:spcBef>
                <a:spcPts val="0"/>
              </a:spcBef>
              <a:spcAft>
                <a:spcPts val="0"/>
              </a:spcAft>
              <a:buNone/>
            </a:pPr>
            <a:r>
              <a:rPr lang="en" sz="1942">
                <a:solidFill>
                  <a:srgbClr val="000000"/>
                </a:solidFill>
              </a:rPr>
              <a:t>CarDekho is an online platform in India for buying and selling </a:t>
            </a:r>
            <a:r>
              <a:rPr b="1" lang="en" sz="1942">
                <a:solidFill>
                  <a:srgbClr val="000000"/>
                </a:solidFill>
              </a:rPr>
              <a:t>used cars</a:t>
            </a:r>
            <a:r>
              <a:rPr lang="en" sz="1942">
                <a:solidFill>
                  <a:srgbClr val="000000"/>
                </a:solidFill>
              </a:rPr>
              <a:t>. </a:t>
            </a:r>
            <a:endParaRPr sz="1942">
              <a:solidFill>
                <a:srgbClr val="000000"/>
              </a:solidFill>
            </a:endParaRPr>
          </a:p>
          <a:p>
            <a:pPr indent="0" lvl="0" marL="0" rtl="0" algn="l">
              <a:lnSpc>
                <a:spcPct val="150000"/>
              </a:lnSpc>
              <a:spcBef>
                <a:spcPts val="1200"/>
              </a:spcBef>
              <a:spcAft>
                <a:spcPts val="1200"/>
              </a:spcAft>
              <a:buNone/>
            </a:pPr>
            <a:r>
              <a:t/>
            </a:r>
            <a:endParaRPr sz="1800">
              <a:solidFill>
                <a:srgbClr val="000000"/>
              </a:solidFill>
            </a:endParaRPr>
          </a:p>
        </p:txBody>
      </p:sp>
      <p:pic>
        <p:nvPicPr>
          <p:cNvPr id="301" name="Google Shape;301;p18"/>
          <p:cNvPicPr preferRelativeResize="0"/>
          <p:nvPr/>
        </p:nvPicPr>
        <p:blipFill>
          <a:blip r:embed="rId3">
            <a:alphaModFix/>
          </a:blip>
          <a:stretch>
            <a:fillRect/>
          </a:stretch>
        </p:blipFill>
        <p:spPr>
          <a:xfrm>
            <a:off x="804850" y="1918425"/>
            <a:ext cx="7015259" cy="2626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 Parameter Tuning</a:t>
            </a:r>
            <a:endParaRPr/>
          </a:p>
        </p:txBody>
      </p:sp>
      <p:pic>
        <p:nvPicPr>
          <p:cNvPr id="548" name="Google Shape;548;p45"/>
          <p:cNvPicPr preferRelativeResize="0"/>
          <p:nvPr/>
        </p:nvPicPr>
        <p:blipFill>
          <a:blip r:embed="rId3">
            <a:alphaModFix/>
          </a:blip>
          <a:stretch>
            <a:fillRect/>
          </a:stretch>
        </p:blipFill>
        <p:spPr>
          <a:xfrm>
            <a:off x="1246963" y="1403550"/>
            <a:ext cx="6650076" cy="3420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3000">
                <a:solidFill>
                  <a:srgbClr val="000000"/>
                </a:solidFill>
                <a:latin typeface="Nunito"/>
                <a:ea typeface="Nunito"/>
                <a:cs typeface="Nunito"/>
                <a:sym typeface="Nunito"/>
              </a:rPr>
              <a:t>Final Model</a:t>
            </a:r>
            <a:endParaRPr>
              <a:latin typeface="Nunito"/>
              <a:ea typeface="Nunito"/>
              <a:cs typeface="Nunito"/>
              <a:sym typeface="Nunito"/>
            </a:endParaRPr>
          </a:p>
        </p:txBody>
      </p:sp>
      <p:pic>
        <p:nvPicPr>
          <p:cNvPr id="554" name="Google Shape;554;p46"/>
          <p:cNvPicPr preferRelativeResize="0"/>
          <p:nvPr/>
        </p:nvPicPr>
        <p:blipFill>
          <a:blip r:embed="rId3">
            <a:alphaModFix/>
          </a:blip>
          <a:stretch>
            <a:fillRect/>
          </a:stretch>
        </p:blipFill>
        <p:spPr>
          <a:xfrm>
            <a:off x="1543925" y="1662150"/>
            <a:ext cx="5943600" cy="2628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3000">
                <a:solidFill>
                  <a:srgbClr val="000000"/>
                </a:solidFill>
                <a:latin typeface="Nunito"/>
                <a:ea typeface="Nunito"/>
                <a:cs typeface="Nunito"/>
                <a:sym typeface="Nunito"/>
              </a:rPr>
              <a:t>Conclusions</a:t>
            </a:r>
            <a:endParaRPr>
              <a:latin typeface="Nunito"/>
              <a:ea typeface="Nunito"/>
              <a:cs typeface="Nunito"/>
              <a:sym typeface="Nunito"/>
            </a:endParaRPr>
          </a:p>
        </p:txBody>
      </p:sp>
      <p:sp>
        <p:nvSpPr>
          <p:cNvPr id="560" name="Google Shape;560;p47"/>
          <p:cNvSpPr txBox="1"/>
          <p:nvPr/>
        </p:nvSpPr>
        <p:spPr>
          <a:xfrm>
            <a:off x="458400" y="1510775"/>
            <a:ext cx="4663200" cy="3222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The final model has achieved a lower MAPE, indicating an improvement in accuracy.</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The R² score has significantly improved, increasing from 65% to 98%.</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However, the model shows signs of overfitting and may not generalize well to unseen data.</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A major challenge with the dataset is the large number of columns, with about half requiring extensive data cleaning.</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Proper feature selection and encoding techniques can help reduce overfitting and improve the model’s performance.</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pic>
        <p:nvPicPr>
          <p:cNvPr id="561" name="Google Shape;561;p47"/>
          <p:cNvPicPr preferRelativeResize="0"/>
          <p:nvPr/>
        </p:nvPicPr>
        <p:blipFill>
          <a:blip r:embed="rId3">
            <a:alphaModFix/>
          </a:blip>
          <a:stretch>
            <a:fillRect/>
          </a:stretch>
        </p:blipFill>
        <p:spPr>
          <a:xfrm>
            <a:off x="5536000" y="1771650"/>
            <a:ext cx="3171825" cy="160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3000">
                <a:solidFill>
                  <a:srgbClr val="000000"/>
                </a:solidFill>
                <a:latin typeface="Nunito"/>
                <a:ea typeface="Nunito"/>
                <a:cs typeface="Nunito"/>
                <a:sym typeface="Nunito"/>
              </a:rPr>
              <a:t>Limitations </a:t>
            </a:r>
            <a:endParaRPr>
              <a:latin typeface="Nunito"/>
              <a:ea typeface="Nunito"/>
              <a:cs typeface="Nunito"/>
              <a:sym typeface="Nunito"/>
            </a:endParaRPr>
          </a:p>
        </p:txBody>
      </p:sp>
      <p:sp>
        <p:nvSpPr>
          <p:cNvPr id="567" name="Google Shape;567;p48"/>
          <p:cNvSpPr txBox="1"/>
          <p:nvPr/>
        </p:nvSpPr>
        <p:spPr>
          <a:xfrm>
            <a:off x="1406225" y="1346475"/>
            <a:ext cx="7544700" cy="3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Nunito"/>
                <a:ea typeface="Nunito"/>
                <a:cs typeface="Nunito"/>
                <a:sym typeface="Nunito"/>
              </a:rPr>
              <a:t>Impact of New Technologies:</a:t>
            </a:r>
            <a:r>
              <a:rPr lang="en" sz="1600">
                <a:latin typeface="Nunito"/>
                <a:ea typeface="Nunito"/>
                <a:cs typeface="Nunito"/>
                <a:sym typeface="Nunito"/>
              </a:rPr>
              <a:t> Rapid advancements like electric vehicles and autonomous driving can influence used car values, but data scarcity limits accurate predictions.</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b="1" lang="en" sz="1600">
                <a:latin typeface="Nunito"/>
                <a:ea typeface="Nunito"/>
                <a:cs typeface="Nunito"/>
                <a:sym typeface="Nunito"/>
              </a:rPr>
              <a:t>Ignoring Depreciation:</a:t>
            </a:r>
            <a:r>
              <a:rPr lang="en" sz="1600">
                <a:latin typeface="Nunito"/>
                <a:ea typeface="Nunito"/>
                <a:cs typeface="Nunito"/>
                <a:sym typeface="Nunito"/>
              </a:rPr>
              <a:t> Used car values depreciate nonlinearly based on factors like mileage and condition, which must be considered to avoid inaccurate predictions.</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b="1" lang="en" sz="1600">
                <a:latin typeface="Nunito"/>
                <a:ea typeface="Nunito"/>
                <a:cs typeface="Nunito"/>
                <a:sym typeface="Nunito"/>
              </a:rPr>
              <a:t>Interest Rate Influence:</a:t>
            </a:r>
            <a:r>
              <a:rPr lang="en" sz="1600">
                <a:latin typeface="Nunito"/>
                <a:ea typeface="Nunito"/>
                <a:cs typeface="Nunito"/>
                <a:sym typeface="Nunito"/>
              </a:rPr>
              <a:t> Changes in interest rates affect the affordability and demand for used cars, impacting their market prices.</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b="1" lang="en" sz="1600">
                <a:latin typeface="Nunito"/>
                <a:ea typeface="Nunito"/>
                <a:cs typeface="Nunito"/>
                <a:sym typeface="Nunito"/>
              </a:rPr>
              <a:t>Data Limitations:</a:t>
            </a:r>
            <a:r>
              <a:rPr lang="en" sz="1600">
                <a:latin typeface="Nunito"/>
                <a:ea typeface="Nunito"/>
                <a:cs typeface="Nunito"/>
                <a:sym typeface="Nunito"/>
              </a:rPr>
              <a:t> Regression models may lack generalizability and can produce biased results if the training data isn't representative of broader market conditions.</a:t>
            </a:r>
            <a:endParaRPr sz="1600">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3000">
                <a:solidFill>
                  <a:srgbClr val="000000"/>
                </a:solidFill>
                <a:latin typeface="Nunito"/>
                <a:ea typeface="Nunito"/>
                <a:cs typeface="Nunito"/>
                <a:sym typeface="Nunito"/>
              </a:rPr>
              <a:t>Learnings</a:t>
            </a:r>
            <a:endParaRPr>
              <a:latin typeface="Nunito"/>
              <a:ea typeface="Nunito"/>
              <a:cs typeface="Nunito"/>
              <a:sym typeface="Nunito"/>
            </a:endParaRPr>
          </a:p>
        </p:txBody>
      </p:sp>
      <p:sp>
        <p:nvSpPr>
          <p:cNvPr id="573" name="Google Shape;573;p49"/>
          <p:cNvSpPr txBox="1"/>
          <p:nvPr/>
        </p:nvSpPr>
        <p:spPr>
          <a:xfrm>
            <a:off x="951275" y="1434925"/>
            <a:ext cx="5383500" cy="32352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2"/>
              </a:buClr>
              <a:buSzPts val="2100"/>
              <a:buFont typeface="Nunito"/>
              <a:buChar char="●"/>
            </a:pPr>
            <a:r>
              <a:rPr lang="en" sz="2100">
                <a:solidFill>
                  <a:schemeClr val="dk2"/>
                </a:solidFill>
                <a:latin typeface="Nunito"/>
                <a:ea typeface="Nunito"/>
                <a:cs typeface="Nunito"/>
                <a:sym typeface="Nunito"/>
              </a:rPr>
              <a:t>The dataset should be more relevant and not overly historical. </a:t>
            </a:r>
            <a:endParaRPr sz="2100">
              <a:solidFill>
                <a:schemeClr val="dk2"/>
              </a:solidFill>
              <a:latin typeface="Nunito"/>
              <a:ea typeface="Nunito"/>
              <a:cs typeface="Nunito"/>
              <a:sym typeface="Nunito"/>
            </a:endParaRPr>
          </a:p>
          <a:p>
            <a:pPr indent="-361950" lvl="0" marL="457200" rtl="0" algn="l">
              <a:spcBef>
                <a:spcPts val="0"/>
              </a:spcBef>
              <a:spcAft>
                <a:spcPts val="0"/>
              </a:spcAft>
              <a:buClr>
                <a:schemeClr val="dk2"/>
              </a:buClr>
              <a:buSzPts val="2100"/>
              <a:buFont typeface="Nunito"/>
              <a:buChar char="●"/>
            </a:pPr>
            <a:r>
              <a:rPr lang="en" sz="2100">
                <a:solidFill>
                  <a:schemeClr val="dk2"/>
                </a:solidFill>
                <a:latin typeface="Nunito"/>
                <a:ea typeface="Nunito"/>
                <a:cs typeface="Nunito"/>
                <a:sym typeface="Nunito"/>
              </a:rPr>
              <a:t>Be prepared for extensive data cleaning !  </a:t>
            </a:r>
            <a:endParaRPr sz="2100">
              <a:solidFill>
                <a:schemeClr val="dk2"/>
              </a:solidFill>
              <a:latin typeface="Nunito"/>
              <a:ea typeface="Nunito"/>
              <a:cs typeface="Nunito"/>
              <a:sym typeface="Nunito"/>
            </a:endParaRPr>
          </a:p>
          <a:p>
            <a:pPr indent="-361950" lvl="0" marL="457200" rtl="0" algn="l">
              <a:spcBef>
                <a:spcPts val="0"/>
              </a:spcBef>
              <a:spcAft>
                <a:spcPts val="0"/>
              </a:spcAft>
              <a:buClr>
                <a:schemeClr val="dk2"/>
              </a:buClr>
              <a:buSzPts val="2100"/>
              <a:buFont typeface="Nunito"/>
              <a:buChar char="●"/>
            </a:pPr>
            <a:r>
              <a:rPr lang="en" sz="2100">
                <a:solidFill>
                  <a:schemeClr val="dk2"/>
                </a:solidFill>
                <a:latin typeface="Nunito"/>
                <a:ea typeface="Nunito"/>
                <a:cs typeface="Nunito"/>
                <a:sym typeface="Nunito"/>
              </a:rPr>
              <a:t>Perform feature selection when dealing with high-dimensionality. </a:t>
            </a:r>
            <a:endParaRPr sz="2100">
              <a:solidFill>
                <a:schemeClr val="dk2"/>
              </a:solidFill>
              <a:latin typeface="Nunito"/>
              <a:ea typeface="Nunito"/>
              <a:cs typeface="Nunito"/>
              <a:sym typeface="Nunito"/>
            </a:endParaRPr>
          </a:p>
          <a:p>
            <a:pPr indent="-361950" lvl="0" marL="457200" rtl="0" algn="l">
              <a:spcBef>
                <a:spcPts val="0"/>
              </a:spcBef>
              <a:spcAft>
                <a:spcPts val="0"/>
              </a:spcAft>
              <a:buClr>
                <a:schemeClr val="dk2"/>
              </a:buClr>
              <a:buSzPts val="2100"/>
              <a:buFont typeface="Nunito"/>
              <a:buChar char="●"/>
            </a:pPr>
            <a:r>
              <a:rPr lang="en" sz="2100">
                <a:solidFill>
                  <a:schemeClr val="dk2"/>
                </a:solidFill>
                <a:latin typeface="Nunito"/>
                <a:ea typeface="Nunito"/>
                <a:cs typeface="Nunito"/>
                <a:sym typeface="Nunito"/>
              </a:rPr>
              <a:t>Implement better outlier handling methods. </a:t>
            </a:r>
            <a:endParaRPr sz="2100">
              <a:solidFill>
                <a:schemeClr val="dk2"/>
              </a:solidFill>
              <a:latin typeface="Nunito"/>
              <a:ea typeface="Nunito"/>
              <a:cs typeface="Nunito"/>
              <a:sym typeface="Nunito"/>
            </a:endParaRPr>
          </a:p>
          <a:p>
            <a:pPr indent="-361950" lvl="0" marL="457200" rtl="0" algn="l">
              <a:spcBef>
                <a:spcPts val="0"/>
              </a:spcBef>
              <a:spcAft>
                <a:spcPts val="0"/>
              </a:spcAft>
              <a:buClr>
                <a:schemeClr val="dk2"/>
              </a:buClr>
              <a:buSzPts val="2100"/>
              <a:buFont typeface="Nunito"/>
              <a:buChar char="●"/>
            </a:pPr>
            <a:r>
              <a:rPr lang="en" sz="2100">
                <a:solidFill>
                  <a:schemeClr val="dk2"/>
                </a:solidFill>
                <a:latin typeface="Nunito"/>
                <a:ea typeface="Nunito"/>
                <a:cs typeface="Nunito"/>
                <a:sym typeface="Nunito"/>
              </a:rPr>
              <a:t>Always start early !</a:t>
            </a:r>
            <a:endParaRPr sz="2400">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pic>
        <p:nvPicPr>
          <p:cNvPr id="574" name="Google Shape;574;p49"/>
          <p:cNvPicPr preferRelativeResize="0"/>
          <p:nvPr/>
        </p:nvPicPr>
        <p:blipFill>
          <a:blip r:embed="rId3">
            <a:alphaModFix/>
          </a:blip>
          <a:stretch>
            <a:fillRect/>
          </a:stretch>
        </p:blipFill>
        <p:spPr>
          <a:xfrm>
            <a:off x="6334775" y="1597875"/>
            <a:ext cx="2504425" cy="3205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50"/>
          <p:cNvPicPr preferRelativeResize="0"/>
          <p:nvPr/>
        </p:nvPicPr>
        <p:blipFill>
          <a:blip r:embed="rId3">
            <a:alphaModFix/>
          </a:blip>
          <a:stretch>
            <a:fillRect/>
          </a:stretch>
        </p:blipFill>
        <p:spPr>
          <a:xfrm>
            <a:off x="6097625" y="1775575"/>
            <a:ext cx="2419350" cy="2419350"/>
          </a:xfrm>
          <a:prstGeom prst="rect">
            <a:avLst/>
          </a:prstGeom>
          <a:noFill/>
          <a:ln>
            <a:noFill/>
          </a:ln>
        </p:spPr>
      </p:pic>
      <p:sp>
        <p:nvSpPr>
          <p:cNvPr id="580" name="Google Shape;580;p50"/>
          <p:cNvSpPr/>
          <p:nvPr/>
        </p:nvSpPr>
        <p:spPr>
          <a:xfrm>
            <a:off x="0" y="3272425"/>
            <a:ext cx="9144000" cy="92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81" name="Google Shape;581;p50"/>
          <p:cNvSpPr/>
          <p:nvPr/>
        </p:nvSpPr>
        <p:spPr>
          <a:xfrm>
            <a:off x="1166100" y="3595975"/>
            <a:ext cx="1314300" cy="252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82" name="Google Shape;582;p50"/>
          <p:cNvSpPr/>
          <p:nvPr/>
        </p:nvSpPr>
        <p:spPr>
          <a:xfrm>
            <a:off x="3682413" y="3607225"/>
            <a:ext cx="1314300" cy="252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83" name="Google Shape;583;p50"/>
          <p:cNvSpPr/>
          <p:nvPr/>
        </p:nvSpPr>
        <p:spPr>
          <a:xfrm>
            <a:off x="6650150" y="3595975"/>
            <a:ext cx="1314300" cy="252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84" name="Google Shape;584;p50"/>
          <p:cNvSpPr txBox="1"/>
          <p:nvPr/>
        </p:nvSpPr>
        <p:spPr>
          <a:xfrm>
            <a:off x="1166100" y="2438425"/>
            <a:ext cx="37533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chemeClr val="dk2"/>
                </a:solidFill>
                <a:latin typeface="Caveat"/>
                <a:ea typeface="Caveat"/>
                <a:cs typeface="Caveat"/>
                <a:sym typeface="Caveat"/>
              </a:rPr>
              <a:t>THANK YOU !</a:t>
            </a:r>
            <a:endParaRPr sz="4500">
              <a:solidFill>
                <a:schemeClr val="dk2"/>
              </a:solidFill>
              <a:latin typeface="Caveat"/>
              <a:ea typeface="Caveat"/>
              <a:cs typeface="Caveat"/>
              <a:sym typeface="Cave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1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Problem and Suggested Solution</a:t>
            </a:r>
            <a:endParaRPr/>
          </a:p>
        </p:txBody>
      </p:sp>
      <p:sp>
        <p:nvSpPr>
          <p:cNvPr id="307" name="Google Shape;307;p19"/>
          <p:cNvSpPr txBox="1"/>
          <p:nvPr>
            <p:ph idx="1" type="body"/>
          </p:nvPr>
        </p:nvSpPr>
        <p:spPr>
          <a:xfrm>
            <a:off x="556950" y="1391975"/>
            <a:ext cx="5687100" cy="2048700"/>
          </a:xfrm>
          <a:prstGeom prst="rect">
            <a:avLst/>
          </a:prstGeom>
        </p:spPr>
        <p:txBody>
          <a:bodyPr anchorCtr="0" anchor="t" bIns="91425" lIns="91425" spcFirstLastPara="1" rIns="91425" wrap="square" tIns="91425">
            <a:normAutofit fontScale="62500" lnSpcReduction="20000"/>
          </a:bodyPr>
          <a:lstStyle/>
          <a:p>
            <a:pPr indent="-307975" lvl="0" marL="457200" rtl="0" algn="l">
              <a:lnSpc>
                <a:spcPct val="150000"/>
              </a:lnSpc>
              <a:spcBef>
                <a:spcPts val="0"/>
              </a:spcBef>
              <a:spcAft>
                <a:spcPts val="0"/>
              </a:spcAft>
              <a:buClr>
                <a:srgbClr val="000000"/>
              </a:buClr>
              <a:buSzPct val="100000"/>
              <a:buChar char="●"/>
            </a:pPr>
            <a:r>
              <a:rPr lang="en" sz="2000">
                <a:solidFill>
                  <a:srgbClr val="000000"/>
                </a:solidFill>
              </a:rPr>
              <a:t>The biggest challenge while resale of used cars is </a:t>
            </a:r>
            <a:r>
              <a:rPr b="1" lang="en" sz="2000">
                <a:solidFill>
                  <a:srgbClr val="000000"/>
                </a:solidFill>
              </a:rPr>
              <a:t>to determine the fair market value of a used car</a:t>
            </a:r>
            <a:r>
              <a:rPr lang="en" sz="2000">
                <a:solidFill>
                  <a:srgbClr val="000000"/>
                </a:solidFill>
              </a:rPr>
              <a:t> due to factors like mileage, condition, model year, and regional variations. </a:t>
            </a:r>
            <a:endParaRPr sz="2000">
              <a:solidFill>
                <a:srgbClr val="000000"/>
              </a:solidFill>
            </a:endParaRPr>
          </a:p>
          <a:p>
            <a:pPr indent="-307975" lvl="0" marL="457200" rtl="0" algn="l">
              <a:lnSpc>
                <a:spcPct val="150000"/>
              </a:lnSpc>
              <a:spcBef>
                <a:spcPts val="0"/>
              </a:spcBef>
              <a:spcAft>
                <a:spcPts val="0"/>
              </a:spcAft>
              <a:buClr>
                <a:srgbClr val="000000"/>
              </a:buClr>
              <a:buSzPct val="100000"/>
              <a:buChar char="●"/>
            </a:pPr>
            <a:r>
              <a:rPr lang="en" sz="2000">
                <a:solidFill>
                  <a:srgbClr val="000000"/>
                </a:solidFill>
              </a:rPr>
              <a:t>Establishing a resale price that </a:t>
            </a:r>
            <a:r>
              <a:rPr b="1" lang="en" sz="2000">
                <a:solidFill>
                  <a:srgbClr val="000000"/>
                </a:solidFill>
              </a:rPr>
              <a:t>meets the expectations of both buyers and sellers </a:t>
            </a:r>
            <a:r>
              <a:rPr lang="en" sz="2000">
                <a:solidFill>
                  <a:srgbClr val="000000"/>
                </a:solidFill>
              </a:rPr>
              <a:t>while ensuring the company's </a:t>
            </a:r>
            <a:r>
              <a:rPr b="1" lang="en" sz="2000">
                <a:solidFill>
                  <a:srgbClr val="000000"/>
                </a:solidFill>
              </a:rPr>
              <a:t>profit </a:t>
            </a:r>
            <a:r>
              <a:rPr lang="en" sz="2000">
                <a:solidFill>
                  <a:srgbClr val="000000"/>
                </a:solidFill>
              </a:rPr>
              <a:t>margins remains essential for business success.</a:t>
            </a:r>
            <a:endParaRPr sz="2000">
              <a:solidFill>
                <a:srgbClr val="000000"/>
              </a:solidFill>
            </a:endParaRPr>
          </a:p>
          <a:p>
            <a:pPr indent="0" lvl="0" marL="0" rtl="0" algn="l">
              <a:lnSpc>
                <a:spcPct val="150000"/>
              </a:lnSpc>
              <a:spcBef>
                <a:spcPts val="1200"/>
              </a:spcBef>
              <a:spcAft>
                <a:spcPts val="1200"/>
              </a:spcAft>
              <a:buNone/>
            </a:pPr>
            <a:r>
              <a:t/>
            </a:r>
            <a:endParaRPr sz="1500">
              <a:solidFill>
                <a:srgbClr val="000000"/>
              </a:solidFill>
            </a:endParaRPr>
          </a:p>
        </p:txBody>
      </p:sp>
      <p:sp>
        <p:nvSpPr>
          <p:cNvPr id="308" name="Google Shape;308;p19"/>
          <p:cNvSpPr txBox="1"/>
          <p:nvPr>
            <p:ph idx="1" type="body"/>
          </p:nvPr>
        </p:nvSpPr>
        <p:spPr>
          <a:xfrm>
            <a:off x="556950" y="3494975"/>
            <a:ext cx="5828700" cy="1576800"/>
          </a:xfrm>
          <a:prstGeom prst="rect">
            <a:avLst/>
          </a:prstGeom>
        </p:spPr>
        <p:txBody>
          <a:bodyPr anchorCtr="0" anchor="t" bIns="91425" lIns="91425" spcFirstLastPara="1" rIns="91425" wrap="square" tIns="91425">
            <a:normAutofit fontScale="85000"/>
          </a:bodyPr>
          <a:lstStyle/>
          <a:p>
            <a:pPr indent="-309562" lvl="0" marL="457200" rtl="0" algn="l">
              <a:lnSpc>
                <a:spcPct val="150000"/>
              </a:lnSpc>
              <a:spcBef>
                <a:spcPts val="0"/>
              </a:spcBef>
              <a:spcAft>
                <a:spcPts val="0"/>
              </a:spcAft>
              <a:buClr>
                <a:srgbClr val="000000"/>
              </a:buClr>
              <a:buSzPct val="100000"/>
              <a:buChar char="●"/>
            </a:pPr>
            <a:r>
              <a:rPr lang="en" sz="1500">
                <a:solidFill>
                  <a:srgbClr val="000000"/>
                </a:solidFill>
              </a:rPr>
              <a:t> The proposed solution involves a </a:t>
            </a:r>
            <a:r>
              <a:rPr b="1" lang="en" sz="1500">
                <a:solidFill>
                  <a:srgbClr val="000000"/>
                </a:solidFill>
              </a:rPr>
              <a:t>data-driven approach</a:t>
            </a:r>
            <a:r>
              <a:rPr lang="en" sz="1500">
                <a:solidFill>
                  <a:srgbClr val="000000"/>
                </a:solidFill>
              </a:rPr>
              <a:t> that uses comprehensive analysis of key factors influencing used car resale value. </a:t>
            </a:r>
            <a:endParaRPr sz="1500">
              <a:solidFill>
                <a:srgbClr val="000000"/>
              </a:solidFill>
            </a:endParaRPr>
          </a:p>
          <a:p>
            <a:pPr indent="-309562" lvl="0" marL="457200" rtl="0" algn="l">
              <a:lnSpc>
                <a:spcPct val="150000"/>
              </a:lnSpc>
              <a:spcBef>
                <a:spcPts val="0"/>
              </a:spcBef>
              <a:spcAft>
                <a:spcPts val="0"/>
              </a:spcAft>
              <a:buClr>
                <a:srgbClr val="000000"/>
              </a:buClr>
              <a:buSzPct val="100000"/>
              <a:buChar char="●"/>
            </a:pPr>
            <a:r>
              <a:rPr lang="en" sz="1500">
                <a:solidFill>
                  <a:srgbClr val="000000"/>
                </a:solidFill>
              </a:rPr>
              <a:t>This approach utilizes </a:t>
            </a:r>
            <a:r>
              <a:rPr b="1" lang="en" sz="1500">
                <a:solidFill>
                  <a:srgbClr val="000000"/>
                </a:solidFill>
              </a:rPr>
              <a:t>machine learning model</a:t>
            </a:r>
            <a:r>
              <a:rPr lang="en" sz="1500">
                <a:solidFill>
                  <a:srgbClr val="000000"/>
                </a:solidFill>
              </a:rPr>
              <a:t> to accurately estimate prices, ensuring more informed and </a:t>
            </a:r>
            <a:r>
              <a:rPr b="1" lang="en" sz="1500">
                <a:solidFill>
                  <a:srgbClr val="000000"/>
                </a:solidFill>
              </a:rPr>
              <a:t>precise pricing decisions</a:t>
            </a:r>
            <a:r>
              <a:rPr lang="en" sz="1500">
                <a:solidFill>
                  <a:srgbClr val="000000"/>
                </a:solidFill>
              </a:rPr>
              <a:t>.</a:t>
            </a:r>
            <a:endParaRPr sz="1500">
              <a:solidFill>
                <a:srgbClr val="000000"/>
              </a:solidFill>
            </a:endParaRPr>
          </a:p>
        </p:txBody>
      </p:sp>
      <p:pic>
        <p:nvPicPr>
          <p:cNvPr id="309" name="Google Shape;309;p19"/>
          <p:cNvPicPr preferRelativeResize="0"/>
          <p:nvPr/>
        </p:nvPicPr>
        <p:blipFill>
          <a:blip r:embed="rId3">
            <a:alphaModFix/>
          </a:blip>
          <a:stretch>
            <a:fillRect/>
          </a:stretch>
        </p:blipFill>
        <p:spPr>
          <a:xfrm>
            <a:off x="6244050" y="2461925"/>
            <a:ext cx="2620851" cy="1391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pic>
        <p:nvPicPr>
          <p:cNvPr id="315" name="Google Shape;315;p20"/>
          <p:cNvPicPr preferRelativeResize="0"/>
          <p:nvPr/>
        </p:nvPicPr>
        <p:blipFill>
          <a:blip r:embed="rId3">
            <a:alphaModFix/>
          </a:blip>
          <a:stretch>
            <a:fillRect/>
          </a:stretch>
        </p:blipFill>
        <p:spPr>
          <a:xfrm>
            <a:off x="1303800" y="1272175"/>
            <a:ext cx="7030499" cy="3592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Collection</a:t>
            </a:r>
            <a:endParaRPr/>
          </a:p>
        </p:txBody>
      </p:sp>
      <p:sp>
        <p:nvSpPr>
          <p:cNvPr id="321" name="Google Shape;321;p21"/>
          <p:cNvSpPr txBox="1"/>
          <p:nvPr>
            <p:ph idx="1" type="body"/>
          </p:nvPr>
        </p:nvSpPr>
        <p:spPr>
          <a:xfrm>
            <a:off x="556950" y="1391975"/>
            <a:ext cx="8029800" cy="1243200"/>
          </a:xfrm>
          <a:prstGeom prst="rect">
            <a:avLst/>
          </a:prstGeom>
        </p:spPr>
        <p:txBody>
          <a:bodyPr anchorCtr="0" anchor="t" bIns="91425" lIns="91425" spcFirstLastPara="1" rIns="91425" wrap="square" tIns="91425">
            <a:normAutofit fontScale="85000" lnSpcReduction="10000"/>
          </a:bodyPr>
          <a:lstStyle/>
          <a:p>
            <a:pPr indent="-301904" lvl="0" marL="457200" rtl="0" algn="l">
              <a:spcBef>
                <a:spcPts val="0"/>
              </a:spcBef>
              <a:spcAft>
                <a:spcPts val="0"/>
              </a:spcAft>
              <a:buClr>
                <a:srgbClr val="000000"/>
              </a:buClr>
              <a:buSzPct val="100000"/>
              <a:buChar char="●"/>
            </a:pPr>
            <a:r>
              <a:rPr lang="en" sz="1358">
                <a:solidFill>
                  <a:srgbClr val="000000"/>
                </a:solidFill>
              </a:rPr>
              <a:t>The data has been obtained from Car Dekho and was downloaded from Kaggle. </a:t>
            </a:r>
            <a:endParaRPr sz="1358">
              <a:solidFill>
                <a:srgbClr val="000000"/>
              </a:solidFill>
            </a:endParaRPr>
          </a:p>
          <a:p>
            <a:pPr indent="-301904" lvl="0" marL="457200" rtl="0" algn="l">
              <a:spcBef>
                <a:spcPts val="0"/>
              </a:spcBef>
              <a:spcAft>
                <a:spcPts val="0"/>
              </a:spcAft>
              <a:buClr>
                <a:srgbClr val="000000"/>
              </a:buClr>
              <a:buSzPct val="100000"/>
              <a:buChar char="●"/>
            </a:pPr>
            <a:r>
              <a:rPr lang="en" sz="1358">
                <a:solidFill>
                  <a:srgbClr val="000000"/>
                </a:solidFill>
              </a:rPr>
              <a:t>The dataset is made publicly available for research and educational purposes. </a:t>
            </a:r>
            <a:endParaRPr sz="1358">
              <a:solidFill>
                <a:srgbClr val="000000"/>
              </a:solidFill>
            </a:endParaRPr>
          </a:p>
          <a:p>
            <a:pPr indent="0" lvl="0" marL="0" rtl="0" algn="l">
              <a:spcBef>
                <a:spcPts val="1200"/>
              </a:spcBef>
              <a:spcAft>
                <a:spcPts val="0"/>
              </a:spcAft>
              <a:buNone/>
            </a:pPr>
            <a:r>
              <a:rPr b="1" lang="en" sz="1358">
                <a:solidFill>
                  <a:srgbClr val="000000"/>
                </a:solidFill>
              </a:rPr>
              <a:t>Source: </a:t>
            </a:r>
            <a:r>
              <a:rPr lang="en" sz="1358">
                <a:solidFill>
                  <a:srgbClr val="000000"/>
                </a:solidFill>
              </a:rPr>
              <a:t>https://www.kaggle.com/datasets/sukritchatterjee/used-cars-dataset cardekho?select=cars_data_clean.csv. </a:t>
            </a:r>
            <a:endParaRPr sz="1358">
              <a:solidFill>
                <a:srgbClr val="000000"/>
              </a:solidFill>
            </a:endParaRPr>
          </a:p>
          <a:p>
            <a:pPr indent="0" lvl="0" marL="0" rtl="0" algn="l">
              <a:lnSpc>
                <a:spcPct val="150000"/>
              </a:lnSpc>
              <a:spcBef>
                <a:spcPts val="1200"/>
              </a:spcBef>
              <a:spcAft>
                <a:spcPts val="1200"/>
              </a:spcAft>
              <a:buNone/>
            </a:pPr>
            <a:r>
              <a:t/>
            </a:r>
            <a:endParaRPr sz="1500">
              <a:solidFill>
                <a:srgbClr val="000000"/>
              </a:solidFill>
            </a:endParaRPr>
          </a:p>
        </p:txBody>
      </p:sp>
      <p:graphicFrame>
        <p:nvGraphicFramePr>
          <p:cNvPr id="322" name="Google Shape;322;p21"/>
          <p:cNvGraphicFramePr/>
          <p:nvPr/>
        </p:nvGraphicFramePr>
        <p:xfrm>
          <a:off x="825200" y="2423800"/>
          <a:ext cx="3000000" cy="3000000"/>
        </p:xfrm>
        <a:graphic>
          <a:graphicData uri="http://schemas.openxmlformats.org/drawingml/2006/table">
            <a:tbl>
              <a:tblPr>
                <a:noFill/>
                <a:tableStyleId>{B5DF4CE3-E777-4580-9487-189119B11A27}</a:tableStyleId>
              </a:tblPr>
              <a:tblGrid>
                <a:gridCol w="3619500"/>
                <a:gridCol w="3619500"/>
              </a:tblGrid>
              <a:tr h="381000">
                <a:tc>
                  <a:txBody>
                    <a:bodyPr/>
                    <a:lstStyle/>
                    <a:p>
                      <a:pPr indent="0" lvl="0" marL="0" rtl="0" algn="l">
                        <a:spcBef>
                          <a:spcPts val="0"/>
                        </a:spcBef>
                        <a:spcAft>
                          <a:spcPts val="0"/>
                        </a:spcAft>
                        <a:buNone/>
                      </a:pPr>
                      <a:r>
                        <a:rPr lang="en" sz="1800">
                          <a:latin typeface="Nunito"/>
                          <a:ea typeface="Nunito"/>
                          <a:cs typeface="Nunito"/>
                          <a:sym typeface="Nunito"/>
                        </a:rPr>
                        <a:t>Number of Rows</a:t>
                      </a:r>
                      <a:endParaRPr sz="1800">
                        <a:latin typeface="Nunito"/>
                        <a:ea typeface="Nunito"/>
                        <a:cs typeface="Nunito"/>
                        <a:sym typeface="Nunito"/>
                      </a:endParaRPr>
                    </a:p>
                  </a:txBody>
                  <a:tcPr marT="91425" marB="91425" marR="91425" marL="91425"/>
                </a:tc>
                <a:tc>
                  <a:txBody>
                    <a:bodyPr/>
                    <a:lstStyle/>
                    <a:p>
                      <a:pPr indent="0" lvl="0" marL="0" rtl="0" algn="l">
                        <a:lnSpc>
                          <a:spcPct val="115000"/>
                        </a:lnSpc>
                        <a:spcBef>
                          <a:spcPts val="0"/>
                        </a:spcBef>
                        <a:spcAft>
                          <a:spcPts val="0"/>
                        </a:spcAft>
                        <a:buNone/>
                      </a:pPr>
                      <a:r>
                        <a:rPr lang="en" sz="1800">
                          <a:latin typeface="Nunito"/>
                          <a:ea typeface="Nunito"/>
                          <a:cs typeface="Nunito"/>
                          <a:sym typeface="Nunito"/>
                        </a:rPr>
                        <a:t>37813</a:t>
                      </a:r>
                      <a:endParaRPr sz="18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800">
                          <a:latin typeface="Nunito"/>
                          <a:ea typeface="Nunito"/>
                          <a:cs typeface="Nunito"/>
                          <a:sym typeface="Nunito"/>
                        </a:rPr>
                        <a:t>Number of Columns</a:t>
                      </a:r>
                      <a:endParaRPr sz="1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800">
                          <a:latin typeface="Nunito"/>
                          <a:ea typeface="Nunito"/>
                          <a:cs typeface="Nunito"/>
                          <a:sym typeface="Nunito"/>
                        </a:rPr>
                        <a:t>66</a:t>
                      </a:r>
                      <a:endParaRPr sz="18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800">
                          <a:latin typeface="Nunito"/>
                          <a:ea typeface="Nunito"/>
                          <a:cs typeface="Nunito"/>
                          <a:sym typeface="Nunito"/>
                        </a:rPr>
                        <a:t>Types of Columns</a:t>
                      </a:r>
                      <a:endParaRPr sz="1800">
                        <a:latin typeface="Nunito"/>
                        <a:ea typeface="Nunito"/>
                        <a:cs typeface="Nunito"/>
                        <a:sym typeface="Nunito"/>
                      </a:endParaRPr>
                    </a:p>
                  </a:txBody>
                  <a:tcPr marT="91425" marB="91425" marR="91425" marL="91425"/>
                </a:tc>
                <a:tc>
                  <a:txBody>
                    <a:bodyPr/>
                    <a:lstStyle/>
                    <a:p>
                      <a:pPr indent="-342900" lvl="0" marL="457200" rtl="0" algn="l">
                        <a:spcBef>
                          <a:spcPts val="0"/>
                        </a:spcBef>
                        <a:spcAft>
                          <a:spcPts val="0"/>
                        </a:spcAft>
                        <a:buSzPts val="1800"/>
                        <a:buFont typeface="Nunito"/>
                        <a:buAutoNum type="arabicPeriod"/>
                      </a:pPr>
                      <a:r>
                        <a:rPr lang="en" sz="1800">
                          <a:latin typeface="Nunito"/>
                          <a:ea typeface="Nunito"/>
                          <a:cs typeface="Nunito"/>
                          <a:sym typeface="Nunito"/>
                        </a:rPr>
                        <a:t>Numerical - 31</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n" sz="1800">
                          <a:latin typeface="Nunito"/>
                          <a:ea typeface="Nunito"/>
                          <a:cs typeface="Nunito"/>
                          <a:sym typeface="Nunito"/>
                        </a:rPr>
                        <a:t>Categoric - 32</a:t>
                      </a:r>
                      <a:endParaRPr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lang="en" sz="1800">
                          <a:latin typeface="Nunito"/>
                          <a:ea typeface="Nunito"/>
                          <a:cs typeface="Nunito"/>
                          <a:sym typeface="Nunito"/>
                        </a:rPr>
                        <a:t>Boolean - 3</a:t>
                      </a:r>
                      <a:endParaRPr sz="18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800">
                          <a:latin typeface="Nunito"/>
                          <a:ea typeface="Nunito"/>
                          <a:cs typeface="Nunito"/>
                          <a:sym typeface="Nunito"/>
                        </a:rPr>
                        <a:t>Target Column</a:t>
                      </a:r>
                      <a:endParaRPr sz="1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800">
                          <a:latin typeface="Nunito"/>
                          <a:ea typeface="Nunito"/>
                          <a:cs typeface="Nunito"/>
                          <a:sym typeface="Nunito"/>
                        </a:rPr>
                        <a:t>Listed price </a:t>
                      </a:r>
                      <a:endParaRPr sz="1800">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Description</a:t>
            </a:r>
            <a:endParaRPr/>
          </a:p>
        </p:txBody>
      </p:sp>
      <p:pic>
        <p:nvPicPr>
          <p:cNvPr id="328" name="Google Shape;328;p22"/>
          <p:cNvPicPr preferRelativeResize="0"/>
          <p:nvPr/>
        </p:nvPicPr>
        <p:blipFill>
          <a:blip r:embed="rId3">
            <a:alphaModFix/>
          </a:blip>
          <a:stretch>
            <a:fillRect/>
          </a:stretch>
        </p:blipFill>
        <p:spPr>
          <a:xfrm>
            <a:off x="1540700" y="1335325"/>
            <a:ext cx="3158924" cy="3720749"/>
          </a:xfrm>
          <a:prstGeom prst="rect">
            <a:avLst/>
          </a:prstGeom>
          <a:noFill/>
          <a:ln>
            <a:noFill/>
          </a:ln>
        </p:spPr>
      </p:pic>
      <p:pic>
        <p:nvPicPr>
          <p:cNvPr id="329" name="Google Shape;329;p22"/>
          <p:cNvPicPr preferRelativeResize="0"/>
          <p:nvPr/>
        </p:nvPicPr>
        <p:blipFill>
          <a:blip r:embed="rId4">
            <a:alphaModFix/>
          </a:blip>
          <a:stretch>
            <a:fillRect/>
          </a:stretch>
        </p:blipFill>
        <p:spPr>
          <a:xfrm>
            <a:off x="5143575" y="768000"/>
            <a:ext cx="3067225" cy="414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Description</a:t>
            </a:r>
            <a:endParaRPr/>
          </a:p>
        </p:txBody>
      </p:sp>
      <p:pic>
        <p:nvPicPr>
          <p:cNvPr id="335" name="Google Shape;335;p23"/>
          <p:cNvPicPr preferRelativeResize="0"/>
          <p:nvPr/>
        </p:nvPicPr>
        <p:blipFill>
          <a:blip r:embed="rId3">
            <a:alphaModFix/>
          </a:blip>
          <a:stretch>
            <a:fillRect/>
          </a:stretch>
        </p:blipFill>
        <p:spPr>
          <a:xfrm>
            <a:off x="5096275" y="410705"/>
            <a:ext cx="3008850" cy="4504975"/>
          </a:xfrm>
          <a:prstGeom prst="rect">
            <a:avLst/>
          </a:prstGeom>
          <a:noFill/>
          <a:ln>
            <a:noFill/>
          </a:ln>
        </p:spPr>
      </p:pic>
      <p:pic>
        <p:nvPicPr>
          <p:cNvPr id="336" name="Google Shape;336;p23"/>
          <p:cNvPicPr preferRelativeResize="0"/>
          <p:nvPr/>
        </p:nvPicPr>
        <p:blipFill>
          <a:blip r:embed="rId4">
            <a:alphaModFix/>
          </a:blip>
          <a:stretch>
            <a:fillRect/>
          </a:stretch>
        </p:blipFill>
        <p:spPr>
          <a:xfrm>
            <a:off x="657350" y="1597875"/>
            <a:ext cx="3969531" cy="3240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a:t>
            </a:r>
            <a:endParaRPr/>
          </a:p>
        </p:txBody>
      </p:sp>
      <p:graphicFrame>
        <p:nvGraphicFramePr>
          <p:cNvPr id="342" name="Google Shape;342;p24"/>
          <p:cNvGraphicFramePr/>
          <p:nvPr/>
        </p:nvGraphicFramePr>
        <p:xfrm>
          <a:off x="1764200" y="1338750"/>
          <a:ext cx="3000000" cy="3000000"/>
        </p:xfrm>
        <a:graphic>
          <a:graphicData uri="http://schemas.openxmlformats.org/drawingml/2006/table">
            <a:tbl>
              <a:tblPr>
                <a:noFill/>
                <a:tableStyleId>{B5DF4CE3-E777-4580-9487-189119B11A27}</a:tableStyleId>
              </a:tblPr>
              <a:tblGrid>
                <a:gridCol w="551125"/>
                <a:gridCol w="2796850"/>
                <a:gridCol w="2464325"/>
                <a:gridCol w="1420975"/>
              </a:tblGrid>
              <a:tr h="247025">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rPr b="1" lang="en">
                          <a:latin typeface="Nunito"/>
                          <a:ea typeface="Nunito"/>
                          <a:cs typeface="Nunito"/>
                          <a:sym typeface="Nunito"/>
                        </a:rPr>
                        <a:t>Anomalies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a:latin typeface="Nunito"/>
                          <a:ea typeface="Nunito"/>
                          <a:cs typeface="Nunito"/>
                          <a:sym typeface="Nunito"/>
                        </a:rPr>
                        <a:t>Count</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a:latin typeface="Nunito"/>
                          <a:ea typeface="Nunito"/>
                          <a:cs typeface="Nunito"/>
                          <a:sym typeface="Nunito"/>
                        </a:rPr>
                        <a:t>Approach </a:t>
                      </a:r>
                      <a:endParaRPr b="1">
                        <a:latin typeface="Nunito"/>
                        <a:ea typeface="Nunito"/>
                        <a:cs typeface="Nunito"/>
                        <a:sym typeface="Nunito"/>
                      </a:endParaRPr>
                    </a:p>
                  </a:txBody>
                  <a:tcPr marT="91425" marB="91425" marR="91425" marL="91425"/>
                </a:tc>
              </a:tr>
              <a:tr h="1284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700">
                          <a:latin typeface="Nunito"/>
                          <a:ea typeface="Nunito"/>
                          <a:cs typeface="Nunito"/>
                          <a:sym typeface="Nunito"/>
                        </a:rPr>
                        <a:t>Redundant Columns</a:t>
                      </a:r>
                      <a:endParaRPr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700">
                          <a:latin typeface="Nunito"/>
                          <a:ea typeface="Nunito"/>
                          <a:cs typeface="Nunito"/>
                          <a:sym typeface="Nunito"/>
                        </a:rPr>
                        <a:t>3 columns</a:t>
                      </a:r>
                      <a:endParaRPr sz="1700">
                        <a:latin typeface="Nunito"/>
                        <a:ea typeface="Nunito"/>
                        <a:cs typeface="Nunito"/>
                        <a:sym typeface="Nunito"/>
                      </a:endParaRPr>
                    </a:p>
                    <a:p>
                      <a:pPr indent="0" lvl="0" marL="0" rtl="0" algn="l">
                        <a:spcBef>
                          <a:spcPts val="0"/>
                        </a:spcBef>
                        <a:spcAft>
                          <a:spcPts val="0"/>
                        </a:spcAft>
                        <a:buNone/>
                      </a:pPr>
                      <a:r>
                        <a:rPr lang="en" sz="1700">
                          <a:latin typeface="Nunito"/>
                          <a:ea typeface="Nunito"/>
                          <a:cs typeface="Nunito"/>
                          <a:sym typeface="Nunito"/>
                        </a:rPr>
                        <a:t>(UserSkuId, Images, model new type)</a:t>
                      </a:r>
                      <a:endParaRPr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700">
                          <a:latin typeface="Nunito"/>
                          <a:ea typeface="Nunito"/>
                          <a:cs typeface="Nunito"/>
                          <a:sym typeface="Nunito"/>
                        </a:rPr>
                        <a:t>Removed</a:t>
                      </a:r>
                      <a:endParaRPr sz="1700">
                        <a:latin typeface="Nunito"/>
                        <a:ea typeface="Nunito"/>
                        <a:cs typeface="Nunito"/>
                        <a:sym typeface="Nunito"/>
                      </a:endParaRPr>
                    </a:p>
                  </a:txBody>
                  <a:tcPr marT="91425" marB="91425" marR="91425" marL="91425"/>
                </a:tc>
              </a:tr>
              <a:tr h="395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700">
                          <a:latin typeface="Nunito"/>
                          <a:ea typeface="Nunito"/>
                          <a:cs typeface="Nunito"/>
                          <a:sym typeface="Nunito"/>
                        </a:rPr>
                        <a:t>Duplicates</a:t>
                      </a:r>
                      <a:endParaRPr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700">
                          <a:latin typeface="Nunito"/>
                          <a:ea typeface="Nunito"/>
                          <a:cs typeface="Nunito"/>
                          <a:sym typeface="Nunito"/>
                        </a:rPr>
                        <a:t>19 rows</a:t>
                      </a:r>
                      <a:endParaRPr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700">
                          <a:latin typeface="Nunito"/>
                          <a:ea typeface="Nunito"/>
                          <a:cs typeface="Nunito"/>
                          <a:sym typeface="Nunito"/>
                        </a:rPr>
                        <a:t>Removed</a:t>
                      </a:r>
                      <a:endParaRPr sz="1700">
                        <a:latin typeface="Nunito"/>
                        <a:ea typeface="Nunito"/>
                        <a:cs typeface="Nunito"/>
                        <a:sym typeface="Nunito"/>
                      </a:endParaRPr>
                    </a:p>
                  </a:txBody>
                  <a:tcPr marT="91425" marB="91425" marR="91425" marL="91425"/>
                </a:tc>
              </a:tr>
              <a:tr h="9881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700">
                          <a:latin typeface="Nunito"/>
                          <a:ea typeface="Nunito"/>
                          <a:cs typeface="Nunito"/>
                          <a:sym typeface="Nunito"/>
                        </a:rPr>
                        <a:t>Data Inconsistencies and other anomalies</a:t>
                      </a:r>
                      <a:endParaRPr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700">
                          <a:latin typeface="Nunito"/>
                          <a:ea typeface="Nunito"/>
                          <a:cs typeface="Nunito"/>
                          <a:sym typeface="Nunito"/>
                        </a:rPr>
                        <a:t>Column values represented in two different units</a:t>
                      </a:r>
                      <a:endParaRPr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700">
                          <a:latin typeface="Nunito"/>
                          <a:ea typeface="Nunito"/>
                          <a:cs typeface="Nunito"/>
                          <a:sym typeface="Nunito"/>
                        </a:rPr>
                        <a:t>Resolved</a:t>
                      </a:r>
                      <a:endParaRPr sz="1700">
                        <a:latin typeface="Nunito"/>
                        <a:ea typeface="Nunito"/>
                        <a:cs typeface="Nunito"/>
                        <a:sym typeface="Nunito"/>
                      </a:endParaRPr>
                    </a:p>
                  </a:txBody>
                  <a:tcPr marT="91425" marB="91425" marR="91425" marL="91425"/>
                </a:tc>
              </a:tr>
              <a:tr h="395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700">
                          <a:latin typeface="Nunito"/>
                          <a:ea typeface="Nunito"/>
                          <a:cs typeface="Nunito"/>
                          <a:sym typeface="Nunito"/>
                        </a:rPr>
                        <a:t>Missing values</a:t>
                      </a:r>
                      <a:endParaRPr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700">
                          <a:solidFill>
                            <a:srgbClr val="000000"/>
                          </a:solidFill>
                          <a:latin typeface="Nunito"/>
                          <a:ea typeface="Nunito"/>
                          <a:cs typeface="Nunito"/>
                          <a:sym typeface="Nunito"/>
                        </a:rPr>
                        <a:t>31 columns</a:t>
                      </a:r>
                      <a:endParaRPr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700">
                          <a:latin typeface="Nunito"/>
                          <a:ea typeface="Nunito"/>
                          <a:cs typeface="Nunito"/>
                          <a:sym typeface="Nunito"/>
                        </a:rPr>
                        <a:t>Imputed</a:t>
                      </a:r>
                      <a:endParaRPr sz="1700">
                        <a:latin typeface="Nunito"/>
                        <a:ea typeface="Nunito"/>
                        <a:cs typeface="Nunito"/>
                        <a:sym typeface="Nunito"/>
                      </a:endParaRPr>
                    </a:p>
                  </a:txBody>
                  <a:tcPr marT="91425" marB="91425" marR="91425" marL="91425"/>
                </a:tc>
              </a:tr>
            </a:tbl>
          </a:graphicData>
        </a:graphic>
      </p:graphicFrame>
      <p:pic>
        <p:nvPicPr>
          <p:cNvPr id="343" name="Google Shape;343;p24"/>
          <p:cNvPicPr preferRelativeResize="0"/>
          <p:nvPr/>
        </p:nvPicPr>
        <p:blipFill>
          <a:blip r:embed="rId3">
            <a:alphaModFix/>
          </a:blip>
          <a:stretch>
            <a:fillRect/>
          </a:stretch>
        </p:blipFill>
        <p:spPr>
          <a:xfrm>
            <a:off x="1874450" y="1936925"/>
            <a:ext cx="272500" cy="272500"/>
          </a:xfrm>
          <a:prstGeom prst="rect">
            <a:avLst/>
          </a:prstGeom>
          <a:noFill/>
          <a:ln>
            <a:noFill/>
          </a:ln>
        </p:spPr>
      </p:pic>
      <p:pic>
        <p:nvPicPr>
          <p:cNvPr id="344" name="Google Shape;344;p24"/>
          <p:cNvPicPr preferRelativeResize="0"/>
          <p:nvPr/>
        </p:nvPicPr>
        <p:blipFill>
          <a:blip r:embed="rId3">
            <a:alphaModFix/>
          </a:blip>
          <a:stretch>
            <a:fillRect/>
          </a:stretch>
        </p:blipFill>
        <p:spPr>
          <a:xfrm>
            <a:off x="1874450" y="3110975"/>
            <a:ext cx="272500" cy="272500"/>
          </a:xfrm>
          <a:prstGeom prst="rect">
            <a:avLst/>
          </a:prstGeom>
          <a:noFill/>
          <a:ln>
            <a:noFill/>
          </a:ln>
        </p:spPr>
      </p:pic>
      <p:pic>
        <p:nvPicPr>
          <p:cNvPr id="345" name="Google Shape;345;p24"/>
          <p:cNvPicPr preferRelativeResize="0"/>
          <p:nvPr/>
        </p:nvPicPr>
        <p:blipFill>
          <a:blip r:embed="rId3">
            <a:alphaModFix/>
          </a:blip>
          <a:stretch>
            <a:fillRect/>
          </a:stretch>
        </p:blipFill>
        <p:spPr>
          <a:xfrm>
            <a:off x="1874450" y="3674400"/>
            <a:ext cx="272500" cy="272500"/>
          </a:xfrm>
          <a:prstGeom prst="rect">
            <a:avLst/>
          </a:prstGeom>
          <a:noFill/>
          <a:ln>
            <a:noFill/>
          </a:ln>
        </p:spPr>
      </p:pic>
      <p:pic>
        <p:nvPicPr>
          <p:cNvPr id="346" name="Google Shape;346;p24"/>
          <p:cNvPicPr preferRelativeResize="0"/>
          <p:nvPr/>
        </p:nvPicPr>
        <p:blipFill>
          <a:blip r:embed="rId3">
            <a:alphaModFix/>
          </a:blip>
          <a:stretch>
            <a:fillRect/>
          </a:stretch>
        </p:blipFill>
        <p:spPr>
          <a:xfrm>
            <a:off x="1874450" y="4578375"/>
            <a:ext cx="272500" cy="272500"/>
          </a:xfrm>
          <a:prstGeom prst="rect">
            <a:avLst/>
          </a:prstGeom>
          <a:noFill/>
          <a:ln>
            <a:noFill/>
          </a:ln>
        </p:spPr>
      </p:pic>
      <p:pic>
        <p:nvPicPr>
          <p:cNvPr id="347" name="Google Shape;347;p24"/>
          <p:cNvPicPr preferRelativeResize="0"/>
          <p:nvPr/>
        </p:nvPicPr>
        <p:blipFill>
          <a:blip r:embed="rId4">
            <a:alphaModFix/>
          </a:blip>
          <a:stretch>
            <a:fillRect/>
          </a:stretch>
        </p:blipFill>
        <p:spPr>
          <a:xfrm>
            <a:off x="95200" y="2209424"/>
            <a:ext cx="1581400" cy="1581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